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41"/>
  </p:notesMasterIdLst>
  <p:sldIdLst>
    <p:sldId id="269" r:id="rId2"/>
    <p:sldId id="518" r:id="rId3"/>
    <p:sldId id="519" r:id="rId4"/>
    <p:sldId id="500" r:id="rId5"/>
    <p:sldId id="504" r:id="rId6"/>
    <p:sldId id="514" r:id="rId7"/>
    <p:sldId id="515" r:id="rId8"/>
    <p:sldId id="342" r:id="rId9"/>
    <p:sldId id="522" r:id="rId10"/>
    <p:sldId id="509" r:id="rId11"/>
    <p:sldId id="505" r:id="rId12"/>
    <p:sldId id="511" r:id="rId13"/>
    <p:sldId id="523" r:id="rId14"/>
    <p:sldId id="508" r:id="rId15"/>
    <p:sldId id="521" r:id="rId16"/>
    <p:sldId id="527" r:id="rId17"/>
    <p:sldId id="506" r:id="rId18"/>
    <p:sldId id="526" r:id="rId19"/>
    <p:sldId id="516" r:id="rId20"/>
    <p:sldId id="517" r:id="rId21"/>
    <p:sldId id="528" r:id="rId22"/>
    <p:sldId id="512" r:id="rId23"/>
    <p:sldId id="525" r:id="rId24"/>
    <p:sldId id="286" r:id="rId25"/>
    <p:sldId id="513" r:id="rId26"/>
    <p:sldId id="321" r:id="rId27"/>
    <p:sldId id="339" r:id="rId28"/>
    <p:sldId id="340" r:id="rId29"/>
    <p:sldId id="499" r:id="rId30"/>
    <p:sldId id="477" r:id="rId31"/>
    <p:sldId id="492" r:id="rId32"/>
    <p:sldId id="495" r:id="rId33"/>
    <p:sldId id="493" r:id="rId34"/>
    <p:sldId id="494" r:id="rId35"/>
    <p:sldId id="496" r:id="rId36"/>
    <p:sldId id="488" r:id="rId37"/>
    <p:sldId id="489" r:id="rId38"/>
    <p:sldId id="497" r:id="rId39"/>
    <p:sldId id="498"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95A0A4"/>
    <a:srgbClr val="8E9393"/>
    <a:srgbClr val="8E93AE"/>
    <a:srgbClr val="3A9A2D"/>
    <a:srgbClr val="5F3F85"/>
    <a:srgbClr val="CA4546"/>
    <a:srgbClr val="B60805"/>
    <a:srgbClr val="9372BC"/>
    <a:srgbClr val="876E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0" autoAdjust="0"/>
    <p:restoredTop sz="75541" autoAdjust="0"/>
  </p:normalViewPr>
  <p:slideViewPr>
    <p:cSldViewPr snapToGrid="0">
      <p:cViewPr varScale="1">
        <p:scale>
          <a:sx n="50" d="100"/>
          <a:sy n="50" d="100"/>
        </p:scale>
        <p:origin x="1092" y="40"/>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1" d="100"/>
          <a:sy n="91" d="100"/>
        </p:scale>
        <p:origin x="3173"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150B36-03E6-4D3A-8098-12EB1C30C067}" type="datetimeFigureOut">
              <a:rPr kumimoji="1" lang="ja-JP" altLang="en-US" smtClean="0"/>
              <a:t>2023/5/23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4BF75D-FAA7-4C74-927E-D481AAC481B6}" type="slidenum">
              <a:rPr kumimoji="1" lang="ja-JP" altLang="en-US" smtClean="0"/>
              <a:t>‹#›</a:t>
            </a:fld>
            <a:endParaRPr kumimoji="1" lang="ja-JP" altLang="en-US"/>
          </a:p>
        </p:txBody>
      </p:sp>
    </p:spTree>
    <p:extLst>
      <p:ext uri="{BB962C8B-B14F-4D97-AF65-F5344CB8AC3E}">
        <p14:creationId xmlns:p14="http://schemas.microsoft.com/office/powerpoint/2010/main" val="26980576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a:t>
            </a:r>
            <a:r>
              <a:rPr kumimoji="1" lang="en-US" altLang="ja-JP" dirty="0"/>
              <a:t>0:00~0:07, 7sec</a:t>
            </a:r>
            <a:r>
              <a:rPr kumimoji="1" lang="ja-JP" altLang="en-US" dirty="0"/>
              <a:t>）</a:t>
            </a:r>
            <a:endParaRPr kumimoji="1" lang="en-US" altLang="ja-JP" dirty="0"/>
          </a:p>
          <a:p>
            <a:r>
              <a:rPr kumimoji="1" lang="ja-JP" altLang="en-US" dirty="0"/>
              <a:t>イノベーションセンターの熊谷渉です。私から</a:t>
            </a:r>
            <a:r>
              <a:rPr kumimoji="1" lang="en-US" altLang="ja-JP" dirty="0" err="1"/>
              <a:t>ChatGPT</a:t>
            </a:r>
            <a:r>
              <a:rPr kumimoji="1" lang="ja-JP" altLang="en-US" dirty="0"/>
              <a:t>の概要についてお話しします。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a:t>
            </a:fld>
            <a:endParaRPr kumimoji="1" lang="ja-JP" altLang="en-US"/>
          </a:p>
        </p:txBody>
      </p:sp>
    </p:spTree>
    <p:extLst>
      <p:ext uri="{BB962C8B-B14F-4D97-AF65-F5344CB8AC3E}">
        <p14:creationId xmlns:p14="http://schemas.microsoft.com/office/powerpoint/2010/main" val="1895088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4:17~5:07, 50sec</a:t>
            </a:r>
            <a:r>
              <a:rPr kumimoji="1" lang="ja-JP" altLang="en-US" dirty="0"/>
              <a:t>）</a:t>
            </a:r>
            <a:endParaRPr kumimoji="1" lang="en-US" altLang="ja-JP" dirty="0"/>
          </a:p>
          <a:p>
            <a:r>
              <a:rPr kumimoji="1" lang="ja-JP" altLang="en-US" dirty="0"/>
              <a:t>さらに、複雑かつ高度な指示にも柔軟に対応できます。例えば、小学校で</a:t>
            </a:r>
            <a:r>
              <a:rPr kumimoji="1" lang="en-US" altLang="ja-JP" dirty="0" err="1"/>
              <a:t>ChatGPT</a:t>
            </a:r>
            <a:r>
              <a:rPr kumimoji="1" lang="ja-JP" altLang="en-US" dirty="0"/>
              <a:t>～というのが目的だとします。検索エンジンの場合、まず目的に近いキーワードを検索します。各サイトの内容を大まかに読み、目的に合致する論点を抽出して、自分で整理します。不足する場合は追加のキーワードで検索して、また読むという手順です。</a:t>
            </a:r>
            <a:endParaRPr kumimoji="1" lang="en-US" altLang="ja-JP" dirty="0"/>
          </a:p>
          <a:p>
            <a:r>
              <a:rPr kumimoji="1" lang="ja-JP" altLang="en-US" dirty="0"/>
              <a:t>一方、</a:t>
            </a:r>
            <a:r>
              <a:rPr kumimoji="1" lang="en-US" altLang="ja-JP" dirty="0" err="1"/>
              <a:t>ChatGPT</a:t>
            </a:r>
            <a:r>
              <a:rPr kumimoji="1" lang="ja-JP" altLang="en-US" dirty="0"/>
              <a:t>は、目的や条件を添えた指示を入力すると、要約された回答文を返します。それを読んで咀嚼し、所望の結果を得るように、追加で指示するということが可能です。つまり、</a:t>
            </a:r>
            <a:r>
              <a:rPr kumimoji="1" lang="en-US" altLang="ja-JP" dirty="0" err="1"/>
              <a:t>ChatGPT</a:t>
            </a:r>
            <a:r>
              <a:rPr kumimoji="1" lang="ja-JP" altLang="en-US" dirty="0"/>
              <a:t>は、単なる情報検索ではなく、意思決定の支援というアシスタントのような役割をします。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10</a:t>
            </a:fld>
            <a:endParaRPr kumimoji="1" lang="ja-JP" altLang="en-US"/>
          </a:p>
        </p:txBody>
      </p:sp>
    </p:spTree>
    <p:extLst>
      <p:ext uri="{BB962C8B-B14F-4D97-AF65-F5344CB8AC3E}">
        <p14:creationId xmlns:p14="http://schemas.microsoft.com/office/powerpoint/2010/main" val="446150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5:07~5:49, 42sec</a:t>
            </a:r>
            <a:r>
              <a:rPr kumimoji="1" lang="ja-JP" altLang="en-US" dirty="0"/>
              <a:t>）</a:t>
            </a:r>
            <a:endParaRPr kumimoji="1" lang="en-US" altLang="ja-JP" dirty="0"/>
          </a:p>
          <a:p>
            <a:r>
              <a:rPr kumimoji="1" lang="ja-JP" altLang="en-US" dirty="0"/>
              <a:t>これは具体的なタスク例です。例えば、文章翻訳、校正・添削、文章の要約など、これらは従来から可能なタスクですが、精度が大幅に向上しています。さらに、「～について議論するので、改善点を指摘して」のような思考の壁打ち、「〇〇と～比較して」のような論点抽出や整理、そして「人気の出るグルメブログを書きたいです。そのブログの文章案を提示して」というようなアイディア提案など、より複雑なタスクでも対応可能なレベルとなっています。このように、人間の日常的に行うタスクにも幅広く対応でき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11</a:t>
            </a:fld>
            <a:endParaRPr kumimoji="1" lang="ja-JP" altLang="en-US"/>
          </a:p>
        </p:txBody>
      </p:sp>
    </p:spTree>
    <p:extLst>
      <p:ext uri="{BB962C8B-B14F-4D97-AF65-F5344CB8AC3E}">
        <p14:creationId xmlns:p14="http://schemas.microsoft.com/office/powerpoint/2010/main" val="2511514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5:49~6:07, 18sec</a:t>
            </a:r>
            <a:r>
              <a:rPr kumimoji="1" lang="ja-JP" altLang="en-US" dirty="0"/>
              <a:t>）</a:t>
            </a:r>
            <a:endParaRPr kumimoji="1" lang="en-US" altLang="ja-JP" dirty="0"/>
          </a:p>
          <a:p>
            <a:r>
              <a:rPr kumimoji="1" lang="en-US" altLang="ja-JP" dirty="0" err="1"/>
              <a:t>ChatGPT</a:t>
            </a:r>
            <a:r>
              <a:rPr kumimoji="1" lang="ja-JP" altLang="en-US" dirty="0"/>
              <a:t>の</a:t>
            </a:r>
            <a:r>
              <a:rPr kumimoji="1" lang="en-US" altLang="ja-JP" dirty="0"/>
              <a:t>web</a:t>
            </a:r>
            <a:r>
              <a:rPr kumimoji="1" lang="ja-JP" altLang="en-US" dirty="0"/>
              <a:t>サービスには無償プランと課金制の</a:t>
            </a:r>
            <a:r>
              <a:rPr kumimoji="1" lang="en-US" altLang="ja-JP" dirty="0"/>
              <a:t>plus</a:t>
            </a:r>
            <a:r>
              <a:rPr kumimoji="1" lang="ja-JP" altLang="en-US" dirty="0"/>
              <a:t>プランがあります。プランによって使用可能な</a:t>
            </a:r>
            <a:r>
              <a:rPr kumimoji="1" lang="en-US" altLang="ja-JP" dirty="0"/>
              <a:t>GPT</a:t>
            </a:r>
            <a:r>
              <a:rPr kumimoji="1" lang="ja-JP" altLang="en-US" dirty="0"/>
              <a:t>のバージョンや機能が異なります。</a:t>
            </a:r>
            <a:r>
              <a:rPr kumimoji="1" lang="en-US" altLang="ja-JP" dirty="0"/>
              <a:t>plus</a:t>
            </a:r>
            <a:r>
              <a:rPr kumimoji="1" lang="ja-JP" altLang="en-US" dirty="0"/>
              <a:t>ユーザは、高精度モデルや最新機能の先行利用が可能です。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12</a:t>
            </a:fld>
            <a:endParaRPr kumimoji="1" lang="ja-JP" altLang="en-US"/>
          </a:p>
        </p:txBody>
      </p:sp>
    </p:spTree>
    <p:extLst>
      <p:ext uri="{BB962C8B-B14F-4D97-AF65-F5344CB8AC3E}">
        <p14:creationId xmlns:p14="http://schemas.microsoft.com/office/powerpoint/2010/main" val="37090003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6:07~6:57, 50sec</a:t>
            </a:r>
            <a:r>
              <a:rPr kumimoji="1" lang="ja-JP" altLang="en-US" dirty="0"/>
              <a:t>）</a:t>
            </a:r>
            <a:endParaRPr kumimoji="1" lang="en-US" altLang="ja-JP" dirty="0"/>
          </a:p>
          <a:p>
            <a:r>
              <a:rPr kumimoji="1" lang="en-US" altLang="ja-JP" dirty="0"/>
              <a:t>GPT</a:t>
            </a:r>
            <a:r>
              <a:rPr kumimoji="1" lang="ja-JP" altLang="en-US" dirty="0"/>
              <a:t>のバージョンは、</a:t>
            </a:r>
            <a:r>
              <a:rPr kumimoji="1" lang="en-US" altLang="ja-JP" dirty="0"/>
              <a:t>V3.5</a:t>
            </a:r>
            <a:r>
              <a:rPr kumimoji="1" lang="ja-JP" altLang="en-US" dirty="0"/>
              <a:t>と</a:t>
            </a:r>
            <a:r>
              <a:rPr kumimoji="1" lang="en-US" altLang="ja-JP" dirty="0"/>
              <a:t>V4</a:t>
            </a:r>
            <a:r>
              <a:rPr kumimoji="1" lang="ja-JP" altLang="en-US" dirty="0"/>
              <a:t>があって、性能や対応可能なデータ形式が異なります。例えば、「</a:t>
            </a:r>
            <a:r>
              <a:rPr kumimoji="1" lang="en-US" altLang="ja-JP" dirty="0"/>
              <a:t>GPT-3</a:t>
            </a:r>
            <a:r>
              <a:rPr kumimoji="1" lang="ja-JP" altLang="en-US" dirty="0"/>
              <a:t>から</a:t>
            </a:r>
            <a:r>
              <a:rPr kumimoji="1" lang="en-US" altLang="ja-JP" dirty="0"/>
              <a:t>GPT-4</a:t>
            </a:r>
            <a:r>
              <a:rPr kumimoji="1" lang="ja-JP" altLang="en-US" dirty="0"/>
              <a:t>に～」と聞いてみると、</a:t>
            </a:r>
            <a:r>
              <a:rPr kumimoji="1" lang="en-US" altLang="ja-JP" dirty="0"/>
              <a:t>V3.5</a:t>
            </a:r>
            <a:r>
              <a:rPr kumimoji="1" lang="ja-JP" altLang="en-US" dirty="0"/>
              <a:t>は</a:t>
            </a:r>
            <a:r>
              <a:rPr kumimoji="1" lang="en-US" altLang="ja-JP" dirty="0"/>
              <a:t>V3</a:t>
            </a:r>
            <a:r>
              <a:rPr kumimoji="1" lang="ja-JP" altLang="en-US" dirty="0"/>
              <a:t>と</a:t>
            </a:r>
            <a:r>
              <a:rPr kumimoji="1" lang="en-US" altLang="ja-JP" dirty="0"/>
              <a:t>V4</a:t>
            </a:r>
            <a:r>
              <a:rPr kumimoji="1" lang="ja-JP" altLang="en-US" dirty="0"/>
              <a:t>の違いを回答した後、～と回答していることに対して、</a:t>
            </a:r>
            <a:r>
              <a:rPr kumimoji="1" lang="en-US" altLang="ja-JP" dirty="0"/>
              <a:t>V4</a:t>
            </a:r>
            <a:r>
              <a:rPr kumimoji="1" lang="ja-JP" altLang="en-US" dirty="0"/>
              <a:t>は各項目について箇条書きで丁寧に回答しています。また、</a:t>
            </a:r>
            <a:r>
              <a:rPr kumimoji="1" lang="en-US" altLang="ja-JP" dirty="0"/>
              <a:t>V3.5</a:t>
            </a:r>
            <a:r>
              <a:rPr kumimoji="1" lang="ja-JP" altLang="en-US" dirty="0"/>
              <a:t>は文章の指示しか対応しませんが、</a:t>
            </a:r>
            <a:r>
              <a:rPr kumimoji="1" lang="en-US" altLang="ja-JP" dirty="0"/>
              <a:t>V4</a:t>
            </a:r>
            <a:r>
              <a:rPr kumimoji="1" lang="ja-JP" altLang="en-US" dirty="0"/>
              <a:t>は画像と文章を両方対応するマルチモーダルです。例えば、冷蔵庫の画像と「これで作れる食事は何ですか？」と指示すると、レシピを提案しています。</a:t>
            </a:r>
            <a:endParaRPr kumimoji="1" lang="en-US" altLang="ja-JP" dirty="0"/>
          </a:p>
          <a:p>
            <a:r>
              <a:rPr kumimoji="1" lang="ja-JP" altLang="en-US" dirty="0"/>
              <a:t>このように、一般には</a:t>
            </a:r>
            <a:r>
              <a:rPr kumimoji="1" lang="en-US" altLang="ja-JP" dirty="0"/>
              <a:t>V4</a:t>
            </a:r>
            <a:r>
              <a:rPr kumimoji="1" lang="ja-JP" altLang="en-US" dirty="0"/>
              <a:t>のほうが回答精度が高く、画像にも対応できます。</a:t>
            </a: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13</a:t>
            </a:fld>
            <a:endParaRPr kumimoji="1" lang="ja-JP" altLang="en-US"/>
          </a:p>
        </p:txBody>
      </p:sp>
    </p:spTree>
    <p:extLst>
      <p:ext uri="{BB962C8B-B14F-4D97-AF65-F5344CB8AC3E}">
        <p14:creationId xmlns:p14="http://schemas.microsoft.com/office/powerpoint/2010/main" val="26416660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6:57~7:47, 50sec</a:t>
            </a:r>
            <a:r>
              <a:rPr kumimoji="1" lang="ja-JP" altLang="en-US" dirty="0"/>
              <a:t>）</a:t>
            </a:r>
            <a:endParaRPr kumimoji="1" lang="en-US" altLang="ja-JP" dirty="0"/>
          </a:p>
          <a:p>
            <a:r>
              <a:rPr kumimoji="1" lang="ja-JP" altLang="en-US" dirty="0"/>
              <a:t>また、ユーザの指示、プロンプトの仕方は、</a:t>
            </a:r>
            <a:r>
              <a:rPr kumimoji="1" lang="en-US" altLang="ja-JP" dirty="0"/>
              <a:t>AI</a:t>
            </a:r>
            <a:r>
              <a:rPr kumimoji="1" lang="ja-JP" altLang="en-US" dirty="0"/>
              <a:t>の出力の精度に影響を与えます。このため、ユーザは出力を改善するために、</a:t>
            </a:r>
            <a:r>
              <a:rPr kumimoji="1" lang="en-US" altLang="ja-JP" dirty="0"/>
              <a:t>AI</a:t>
            </a:r>
            <a:r>
              <a:rPr kumimoji="1" lang="ja-JP" altLang="en-US" dirty="0"/>
              <a:t>への指示を試行錯誤するようになります。これはプロンプトエンジニアリングと呼ばれます。この中で生まれた指示のテクニックは、プロンプトエンジニアリングガイドに書かれていて、すでに日本語版でも公開されています。このガイドに従ってパターン化した指示をすることで、ある程度安定した精度を出せます。代表的なものを抜粋すると、指示や制約などの入力フォーマットを基本的に使います。加えて、指示と同時に回答例も提示する</a:t>
            </a:r>
            <a:r>
              <a:rPr kumimoji="1" lang="en-US" altLang="ja-JP" dirty="0"/>
              <a:t>Few-shot prompting</a:t>
            </a:r>
            <a:r>
              <a:rPr kumimoji="1" lang="ja-JP" altLang="en-US" dirty="0"/>
              <a:t>や、指示の最後に「思考過程を段階的に記述して」と加える</a:t>
            </a:r>
            <a:r>
              <a:rPr kumimoji="1" lang="en-US" altLang="ja-JP" dirty="0"/>
              <a:t>Chain of Thought</a:t>
            </a:r>
            <a:r>
              <a:rPr kumimoji="1" lang="ja-JP" altLang="en-US" dirty="0"/>
              <a:t>があります。</a:t>
            </a: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14</a:t>
            </a:fld>
            <a:endParaRPr kumimoji="1" lang="ja-JP" altLang="en-US"/>
          </a:p>
        </p:txBody>
      </p:sp>
    </p:spTree>
    <p:extLst>
      <p:ext uri="{BB962C8B-B14F-4D97-AF65-F5344CB8AC3E}">
        <p14:creationId xmlns:p14="http://schemas.microsoft.com/office/powerpoint/2010/main" val="28065339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7:47~8:02, 15sec</a:t>
            </a:r>
            <a:r>
              <a:rPr kumimoji="1" lang="ja-JP" altLang="en-US" dirty="0"/>
              <a:t>）</a:t>
            </a:r>
            <a:endParaRPr kumimoji="1" lang="en-US" altLang="ja-JP" dirty="0"/>
          </a:p>
          <a:p>
            <a:r>
              <a:rPr kumimoji="1" lang="ja-JP" altLang="en-US" dirty="0"/>
              <a:t>テクニック例を示します。まずはそのまま、「大学受験を目指す高校生向けに、数学の勉強方法をアドバイスしてください。」と聞きました。そうすると、箇条書きで悪くない回答をしましたが、若干一般的過ぎるかなと思い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15</a:t>
            </a:fld>
            <a:endParaRPr kumimoji="1" lang="ja-JP" altLang="en-US"/>
          </a:p>
        </p:txBody>
      </p:sp>
    </p:spTree>
    <p:extLst>
      <p:ext uri="{BB962C8B-B14F-4D97-AF65-F5344CB8AC3E}">
        <p14:creationId xmlns:p14="http://schemas.microsoft.com/office/powerpoint/2010/main" val="23613638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8:02~8:47, 45sec</a:t>
            </a:r>
            <a:r>
              <a:rPr kumimoji="1" lang="ja-JP" altLang="en-US" dirty="0"/>
              <a:t>）</a:t>
            </a:r>
            <a:endParaRPr kumimoji="1" lang="en-US" altLang="ja-JP" dirty="0"/>
          </a:p>
          <a:p>
            <a:r>
              <a:rPr kumimoji="1" lang="ja-JP" altLang="en-US" dirty="0"/>
              <a:t>左に示すように、先ほどのテクニックを使って指示をしました。まず、指示と制約条件、対象者の情報などを区切った形式で書きました。また、具体的かつ段階的に記述してと書きました。最後に、回答例や出力形式を提示し、「勉強計画は週毎の表形式で」など具体的に書きました。そうすると、右に示す回答が返ってきました。アドバイスが具体的になっただけでなく、勉強計画を表形式で表示したり、長期的な勉強計画を「〇〇段階」などで区切って整えた結果を回答しました。このように、具体的かつ正確に指示をすることで、より有用な結果を提示してくれます。私の後の講演者の方も、プロンプトの例を説明いただき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16</a:t>
            </a:fld>
            <a:endParaRPr kumimoji="1" lang="ja-JP" altLang="en-US"/>
          </a:p>
        </p:txBody>
      </p:sp>
    </p:spTree>
    <p:extLst>
      <p:ext uri="{BB962C8B-B14F-4D97-AF65-F5344CB8AC3E}">
        <p14:creationId xmlns:p14="http://schemas.microsoft.com/office/powerpoint/2010/main" val="594183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8:47~9:27, 40sec</a:t>
            </a:r>
            <a:r>
              <a:rPr kumimoji="1" lang="ja-JP" altLang="en-US" dirty="0"/>
              <a:t>）</a:t>
            </a:r>
            <a:endParaRPr kumimoji="1" lang="en-US" altLang="ja-JP" dirty="0"/>
          </a:p>
          <a:p>
            <a:r>
              <a:rPr kumimoji="1" lang="ja-JP" altLang="en-US" dirty="0"/>
              <a:t>このように</a:t>
            </a:r>
            <a:r>
              <a:rPr kumimoji="1" lang="en-US" altLang="ja-JP" dirty="0" err="1"/>
              <a:t>ChatGPT</a:t>
            </a:r>
            <a:r>
              <a:rPr kumimoji="1" lang="ja-JP" altLang="en-US" dirty="0"/>
              <a:t>を含む生成系</a:t>
            </a:r>
            <a:r>
              <a:rPr kumimoji="1" lang="en-US" altLang="ja-JP" dirty="0"/>
              <a:t>AI</a:t>
            </a:r>
            <a:r>
              <a:rPr kumimoji="1" lang="ja-JP" altLang="en-US" dirty="0"/>
              <a:t>は、便利な面がありますが、注意しておくべき知識があるので、紹介します。まず、多くのサービスは、入力データを開発側にフィードバックします。また、回答の正確性としても事実と反する結果を生成することがあります。これは、事実やルールを直接記憶しているわけではなく、指示に何とか対応するために、学習データの傾向に基づいて回答を生成するためです。さらに、最新のデータを学習していないことがあります。実際、</a:t>
            </a:r>
            <a:r>
              <a:rPr kumimoji="1" lang="en-US" altLang="ja-JP" dirty="0"/>
              <a:t>GPT</a:t>
            </a:r>
            <a:r>
              <a:rPr kumimoji="1" lang="ja-JP" altLang="en-US" dirty="0"/>
              <a:t>モデルは</a:t>
            </a:r>
            <a:r>
              <a:rPr kumimoji="1" lang="en-US" altLang="ja-JP" dirty="0"/>
              <a:t>2021</a:t>
            </a:r>
            <a:r>
              <a:rPr kumimoji="1" lang="ja-JP" altLang="en-US" dirty="0"/>
              <a:t>年</a:t>
            </a:r>
            <a:r>
              <a:rPr kumimoji="1" lang="en-US" altLang="ja-JP" dirty="0"/>
              <a:t>9</a:t>
            </a:r>
            <a:r>
              <a:rPr kumimoji="1" lang="ja-JP" altLang="en-US" dirty="0"/>
              <a:t>月以前のインターネット上のデータを学習しているので、それ以降のデータは知りません。</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17</a:t>
            </a:fld>
            <a:endParaRPr kumimoji="1" lang="ja-JP" altLang="en-US"/>
          </a:p>
        </p:txBody>
      </p:sp>
    </p:spTree>
    <p:extLst>
      <p:ext uri="{BB962C8B-B14F-4D97-AF65-F5344CB8AC3E}">
        <p14:creationId xmlns:p14="http://schemas.microsoft.com/office/powerpoint/2010/main" val="5677700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9:27~9:51, 24sec</a:t>
            </a:r>
            <a:r>
              <a:rPr kumimoji="1" lang="ja-JP" altLang="en-US" dirty="0"/>
              <a:t>）</a:t>
            </a:r>
            <a:endParaRPr kumimoji="1" lang="en-US" altLang="ja-JP" dirty="0"/>
          </a:p>
          <a:p>
            <a:r>
              <a:rPr kumimoji="1" lang="ja-JP" altLang="en-US" dirty="0"/>
              <a:t>以上を踏まえて、今後予想される動向を</a:t>
            </a:r>
            <a:r>
              <a:rPr kumimoji="1" lang="en-US" altLang="ja-JP" dirty="0"/>
              <a:t>4</a:t>
            </a:r>
            <a:r>
              <a:rPr kumimoji="1" lang="ja-JP" altLang="en-US" dirty="0"/>
              <a:t>つ書きました。各機関や企業単位での利用規制、公的・専門機関からの横断的および社内向けガイドラインの整備、弱点をカバーする拡張機能の開発、そしてデータ入力・生成物利用上のリスクを回避しながら、本格的な活用法の検討などが挙げられます。いくつかピックアップしていき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18</a:t>
            </a:fld>
            <a:endParaRPr kumimoji="1" lang="ja-JP" altLang="en-US"/>
          </a:p>
        </p:txBody>
      </p:sp>
    </p:spTree>
    <p:extLst>
      <p:ext uri="{BB962C8B-B14F-4D97-AF65-F5344CB8AC3E}">
        <p14:creationId xmlns:p14="http://schemas.microsoft.com/office/powerpoint/2010/main" val="28111851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9:51~10:11, 20sec</a:t>
            </a:r>
            <a:r>
              <a:rPr kumimoji="1" lang="ja-JP" altLang="en-US" dirty="0"/>
              <a:t>）</a:t>
            </a:r>
            <a:endParaRPr kumimoji="1" lang="en-US" altLang="ja-JP" dirty="0"/>
          </a:p>
          <a:p>
            <a:r>
              <a:rPr kumimoji="1" lang="ja-JP" altLang="en-US" dirty="0"/>
              <a:t>まず、一部の機関・企業で大幅な利用規制が進んでいます。イタリアでは国内からのアクセスをブロックしていたり、</a:t>
            </a:r>
            <a:r>
              <a:rPr kumimoji="1" lang="en-US" altLang="ja-JP" dirty="0"/>
              <a:t>Apple</a:t>
            </a:r>
            <a:r>
              <a:rPr kumimoji="1" lang="ja-JP" altLang="en-US" dirty="0"/>
              <a:t>や</a:t>
            </a:r>
            <a:r>
              <a:rPr kumimoji="1" lang="en-US" altLang="ja-JP" dirty="0"/>
              <a:t>Amazon</a:t>
            </a:r>
            <a:r>
              <a:rPr kumimoji="1" lang="ja-JP" altLang="en-US" dirty="0"/>
              <a:t>では外部</a:t>
            </a:r>
            <a:r>
              <a:rPr kumimoji="1" lang="en-US" altLang="ja-JP" dirty="0"/>
              <a:t>AI</a:t>
            </a:r>
            <a:r>
              <a:rPr kumimoji="1" lang="ja-JP" altLang="en-US" dirty="0"/>
              <a:t>ツールの社内利用を制限しています。また、</a:t>
            </a:r>
            <a:r>
              <a:rPr kumimoji="1" lang="en-US" altLang="ja-JP" dirty="0"/>
              <a:t>Samsung</a:t>
            </a:r>
            <a:r>
              <a:rPr kumimoji="1" lang="ja-JP" altLang="en-US" dirty="0"/>
              <a:t>ではエンジニアが社外秘ソースコードを</a:t>
            </a:r>
            <a:r>
              <a:rPr kumimoji="1" lang="en-US" altLang="ja-JP" dirty="0" err="1"/>
              <a:t>ChatGPT</a:t>
            </a:r>
            <a:r>
              <a:rPr kumimoji="1" lang="ja-JP" altLang="en-US" dirty="0"/>
              <a:t>に入力するという事案が発生しています。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19</a:t>
            </a:fld>
            <a:endParaRPr kumimoji="1" lang="ja-JP" altLang="en-US"/>
          </a:p>
        </p:txBody>
      </p:sp>
    </p:spTree>
    <p:extLst>
      <p:ext uri="{BB962C8B-B14F-4D97-AF65-F5344CB8AC3E}">
        <p14:creationId xmlns:p14="http://schemas.microsoft.com/office/powerpoint/2010/main" val="1560511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0:07~0:30, 23sec</a:t>
            </a:r>
            <a:r>
              <a:rPr kumimoji="1" lang="ja-JP" altLang="en-US" dirty="0"/>
              <a:t>）</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本日聴講している方ですが、恐らく</a:t>
            </a:r>
            <a:r>
              <a:rPr kumimoji="1" lang="en-US" altLang="ja-JP" dirty="0"/>
              <a:t>2</a:t>
            </a:r>
            <a:r>
              <a:rPr kumimoji="1" lang="ja-JP" altLang="en-US" dirty="0"/>
              <a:t>つのケースを想定していると想像しています。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1</a:t>
            </a:r>
            <a:r>
              <a:rPr kumimoji="1" lang="ja-JP" altLang="en-US" dirty="0"/>
              <a:t>つ目は社内業務での活用で、これは他社の</a:t>
            </a:r>
            <a:r>
              <a:rPr kumimoji="1" lang="en-US" altLang="ja-JP" dirty="0"/>
              <a:t>AI</a:t>
            </a:r>
            <a:r>
              <a:rPr kumimoji="1" lang="ja-JP" altLang="en-US" dirty="0"/>
              <a:t>サービスを用いて日々の業務の効率化を図るケースです。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2</a:t>
            </a:r>
            <a:r>
              <a:rPr kumimoji="1" lang="ja-JP" altLang="en-US" dirty="0"/>
              <a:t>つ目はビジネス展開への活用で、これは</a:t>
            </a:r>
            <a:r>
              <a:rPr kumimoji="1" lang="en-US" altLang="ja-JP" dirty="0"/>
              <a:t>AI</a:t>
            </a:r>
            <a:r>
              <a:rPr kumimoji="1" lang="ja-JP" altLang="en-US" dirty="0"/>
              <a:t>技術に基づいてサービス化して、他社への提供を狙うケースです。</a:t>
            </a: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a:t>
            </a:fld>
            <a:endParaRPr kumimoji="1" lang="ja-JP" altLang="en-US"/>
          </a:p>
        </p:txBody>
      </p:sp>
    </p:spTree>
    <p:extLst>
      <p:ext uri="{BB962C8B-B14F-4D97-AF65-F5344CB8AC3E}">
        <p14:creationId xmlns:p14="http://schemas.microsoft.com/office/powerpoint/2010/main" val="18239439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10:11~10:24, 13sec</a:t>
            </a:r>
            <a:r>
              <a:rPr kumimoji="1" lang="ja-JP" altLang="en-US" dirty="0"/>
              <a:t>）</a:t>
            </a:r>
            <a:endParaRPr kumimoji="1" lang="en-US" altLang="ja-JP" dirty="0"/>
          </a:p>
          <a:p>
            <a:r>
              <a:rPr kumimoji="1" lang="ja-JP" altLang="en-US" dirty="0"/>
              <a:t>横河社内でも、先月</a:t>
            </a:r>
            <a:r>
              <a:rPr kumimoji="1" lang="en-US" altLang="ja-JP" dirty="0"/>
              <a:t>AI</a:t>
            </a:r>
            <a:r>
              <a:rPr kumimoji="1" lang="ja-JP" altLang="en-US" dirty="0"/>
              <a:t>サービスの利用に関する業務連絡がありました。リスクを認識した上で、有効利用することを呼びかける内容です。詳細は各自でご覧ください。</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20</a:t>
            </a:fld>
            <a:endParaRPr kumimoji="1" lang="ja-JP" altLang="en-US"/>
          </a:p>
        </p:txBody>
      </p:sp>
    </p:spTree>
    <p:extLst>
      <p:ext uri="{BB962C8B-B14F-4D97-AF65-F5344CB8AC3E}">
        <p14:creationId xmlns:p14="http://schemas.microsoft.com/office/powerpoint/2010/main" val="1323524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10:24~10:54, 30sec</a:t>
            </a:r>
            <a:r>
              <a:rPr kumimoji="1" lang="ja-JP" altLang="en-US" dirty="0"/>
              <a:t>）</a:t>
            </a:r>
            <a:endParaRPr kumimoji="1" lang="en-US" altLang="ja-JP" dirty="0"/>
          </a:p>
          <a:p>
            <a:r>
              <a:rPr kumimoji="1" lang="ja-JP" altLang="en-US" dirty="0"/>
              <a:t>また、</a:t>
            </a:r>
            <a:r>
              <a:rPr kumimoji="1" lang="en-US" altLang="ja-JP" dirty="0"/>
              <a:t>5</a:t>
            </a:r>
            <a:r>
              <a:rPr kumimoji="1" lang="ja-JP" altLang="en-US" dirty="0"/>
              <a:t>月</a:t>
            </a:r>
            <a:r>
              <a:rPr kumimoji="1" lang="en-US" altLang="ja-JP" dirty="0"/>
              <a:t>1</a:t>
            </a:r>
            <a:r>
              <a:rPr kumimoji="1" lang="ja-JP" altLang="en-US" dirty="0"/>
              <a:t>日に、日本ディープラーニング協会から生成系</a:t>
            </a:r>
            <a:r>
              <a:rPr kumimoji="1" lang="en-US" altLang="ja-JP" dirty="0"/>
              <a:t>AI</a:t>
            </a:r>
            <a:r>
              <a:rPr kumimoji="1" lang="ja-JP" altLang="en-US" dirty="0"/>
              <a:t>の利用ガイドラインが公開されました。これは私が簡潔に図示したものです。データ入力行為は、個人商法・秘密保持契約などで侵害リスクが高いです。生成物利用については、基本的にリスクがあります。例えば、既存と類似性が高い場合は侵害に該当する、創作的寄与によっては生成物に著作権が発生しない、虚偽を含む可能性があるため、個人情報や名誉棄損になる、利用規約によっては商用利用できないことなどが書かれています。利用する方は、各自でご覧ください。</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21</a:t>
            </a:fld>
            <a:endParaRPr kumimoji="1" lang="ja-JP" altLang="en-US"/>
          </a:p>
        </p:txBody>
      </p:sp>
    </p:spTree>
    <p:extLst>
      <p:ext uri="{BB962C8B-B14F-4D97-AF65-F5344CB8AC3E}">
        <p14:creationId xmlns:p14="http://schemas.microsoft.com/office/powerpoint/2010/main" val="12370293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10:54~11:54, 60sec</a:t>
            </a:r>
            <a:r>
              <a:rPr kumimoji="1" lang="ja-JP" altLang="en-US" dirty="0"/>
              <a:t>）</a:t>
            </a:r>
            <a:endParaRPr kumimoji="1" lang="en-US" altLang="ja-JP" dirty="0"/>
          </a:p>
          <a:p>
            <a:r>
              <a:rPr kumimoji="1" lang="ja-JP" altLang="en-US" dirty="0"/>
              <a:t>一方、</a:t>
            </a:r>
            <a:r>
              <a:rPr kumimoji="1" lang="en-US" altLang="ja-JP" dirty="0"/>
              <a:t>2023</a:t>
            </a:r>
            <a:r>
              <a:rPr kumimoji="1" lang="ja-JP" altLang="en-US" dirty="0"/>
              <a:t>年</a:t>
            </a:r>
            <a:r>
              <a:rPr kumimoji="1" lang="en-US" altLang="ja-JP" dirty="0"/>
              <a:t>4</a:t>
            </a:r>
            <a:r>
              <a:rPr kumimoji="1" lang="ja-JP" altLang="en-US" dirty="0"/>
              <a:t>月以降、別の</a:t>
            </a:r>
            <a:r>
              <a:rPr kumimoji="1" lang="en-US" altLang="ja-JP" dirty="0"/>
              <a:t>AI</a:t>
            </a:r>
            <a:r>
              <a:rPr kumimoji="1" lang="ja-JP" altLang="en-US" dirty="0"/>
              <a:t>サービスや拡張機能のリリースが急激に進んでいます。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22</a:t>
            </a:fld>
            <a:endParaRPr kumimoji="1" lang="ja-JP" altLang="en-US"/>
          </a:p>
        </p:txBody>
      </p:sp>
    </p:spTree>
    <p:extLst>
      <p:ext uri="{BB962C8B-B14F-4D97-AF65-F5344CB8AC3E}">
        <p14:creationId xmlns:p14="http://schemas.microsoft.com/office/powerpoint/2010/main" val="34232413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11:54~12:22, 28sec</a:t>
            </a:r>
            <a:r>
              <a:rPr kumimoji="1" lang="ja-JP" altLang="en-US" dirty="0"/>
              <a:t>）</a:t>
            </a:r>
            <a:endParaRPr kumimoji="1" lang="en-US" altLang="ja-JP" dirty="0"/>
          </a:p>
          <a:p>
            <a:r>
              <a:rPr kumimoji="1" lang="ja-JP" altLang="en-US" dirty="0"/>
              <a:t>以上をまとめます。～これで、概要に関する発表は以上です。ありがとうございました。</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23</a:t>
            </a:fld>
            <a:endParaRPr kumimoji="1" lang="ja-JP" altLang="en-US"/>
          </a:p>
        </p:txBody>
      </p:sp>
    </p:spTree>
    <p:extLst>
      <p:ext uri="{BB962C8B-B14F-4D97-AF65-F5344CB8AC3E}">
        <p14:creationId xmlns:p14="http://schemas.microsoft.com/office/powerpoint/2010/main" val="36967911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24</a:t>
            </a:fld>
            <a:endParaRPr kumimoji="1" lang="ja-JP" altLang="en-US"/>
          </a:p>
        </p:txBody>
      </p:sp>
    </p:spTree>
    <p:extLst>
      <p:ext uri="{BB962C8B-B14F-4D97-AF65-F5344CB8AC3E}">
        <p14:creationId xmlns:p14="http://schemas.microsoft.com/office/powerpoint/2010/main" val="3932432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0:30~0:46, 16sec</a:t>
            </a:r>
            <a:r>
              <a:rPr kumimoji="1" lang="ja-JP" altLang="en-US" dirty="0"/>
              <a:t>）</a:t>
            </a:r>
            <a:endParaRPr kumimoji="1" lang="en-US" altLang="ja-JP" dirty="0"/>
          </a:p>
          <a:p>
            <a:r>
              <a:rPr kumimoji="1" lang="ja-JP" altLang="en-US" dirty="0"/>
              <a:t>本日のセミナーは、共通基盤として概要と技術解説の後に、各ケースを想定した事例や考え方についてお話いただく構成です。私からは、技術の詳細までは入らず、全体的な概要についてご説明します。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a:t>
            </a:fld>
            <a:endParaRPr kumimoji="1" lang="ja-JP" altLang="en-US"/>
          </a:p>
        </p:txBody>
      </p:sp>
    </p:spTree>
    <p:extLst>
      <p:ext uri="{BB962C8B-B14F-4D97-AF65-F5344CB8AC3E}">
        <p14:creationId xmlns:p14="http://schemas.microsoft.com/office/powerpoint/2010/main" val="4123321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0:46~1:03, 17sec</a:t>
            </a:r>
            <a:r>
              <a:rPr kumimoji="1" lang="ja-JP" altLang="en-US" dirty="0"/>
              <a:t>）</a:t>
            </a:r>
            <a:endParaRPr kumimoji="1" lang="en-US" altLang="ja-JP" dirty="0"/>
          </a:p>
          <a:p>
            <a:r>
              <a:rPr kumimoji="1" lang="ja-JP" altLang="en-US" dirty="0"/>
              <a:t>私のパートのアジェンダです。最近の生成系</a:t>
            </a:r>
            <a:r>
              <a:rPr kumimoji="1" lang="en-US" altLang="ja-JP" dirty="0"/>
              <a:t>AI</a:t>
            </a:r>
            <a:r>
              <a:rPr kumimoji="1" lang="ja-JP" altLang="en-US" dirty="0"/>
              <a:t>サービスを概観した後、</a:t>
            </a:r>
            <a:r>
              <a:rPr kumimoji="1" lang="en-US" altLang="ja-JP" dirty="0" err="1"/>
              <a:t>ChatGPT</a:t>
            </a:r>
            <a:r>
              <a:rPr kumimoji="1" lang="ja-JP" altLang="en-US" dirty="0"/>
              <a:t>を説明します。最後に、注意点と今後の動向についてお話します。</a:t>
            </a: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a:t>
            </a:fld>
            <a:endParaRPr kumimoji="1" lang="ja-JP" altLang="en-US"/>
          </a:p>
        </p:txBody>
      </p:sp>
    </p:spTree>
    <p:extLst>
      <p:ext uri="{BB962C8B-B14F-4D97-AF65-F5344CB8AC3E}">
        <p14:creationId xmlns:p14="http://schemas.microsoft.com/office/powerpoint/2010/main" val="3147743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1:03~2:09, 66sec</a:t>
            </a:r>
            <a:r>
              <a:rPr kumimoji="1" lang="ja-JP" altLang="en-US" dirty="0"/>
              <a:t>）</a:t>
            </a:r>
            <a:endParaRPr kumimoji="1" lang="en-US" altLang="ja-JP" dirty="0"/>
          </a:p>
          <a:p>
            <a:r>
              <a:rPr kumimoji="1" lang="ja-JP" altLang="en-US" dirty="0"/>
              <a:t>まずは生成系</a:t>
            </a:r>
            <a:r>
              <a:rPr kumimoji="1" lang="en-US" altLang="ja-JP" dirty="0"/>
              <a:t>AI</a:t>
            </a:r>
            <a:r>
              <a:rPr kumimoji="1" lang="ja-JP" altLang="en-US" dirty="0"/>
              <a:t>についてです。</a:t>
            </a:r>
            <a:r>
              <a:rPr kumimoji="1" lang="en-US" altLang="ja-JP" dirty="0"/>
              <a:t>AI</a:t>
            </a:r>
            <a:r>
              <a:rPr kumimoji="1" lang="ja-JP" altLang="en-US" dirty="0"/>
              <a:t>の歴史としては、古典的なものから機械学習へ、そして</a:t>
            </a:r>
            <a:r>
              <a:rPr kumimoji="1" lang="en-US" altLang="ja-JP" dirty="0"/>
              <a:t>2010</a:t>
            </a:r>
            <a:r>
              <a:rPr kumimoji="1" lang="ja-JP" altLang="en-US" dirty="0"/>
              <a:t>年頃から深層学習へと発展してきました。生成系</a:t>
            </a:r>
            <a:r>
              <a:rPr kumimoji="1" lang="en-US" altLang="ja-JP" dirty="0"/>
              <a:t>AI</a:t>
            </a:r>
            <a:r>
              <a:rPr kumimoji="1" lang="ja-JP" altLang="en-US" dirty="0"/>
              <a:t>は</a:t>
            </a:r>
            <a:r>
              <a:rPr kumimoji="1" lang="en-US" altLang="ja-JP" dirty="0"/>
              <a:t>2014</a:t>
            </a:r>
            <a:r>
              <a:rPr kumimoji="1" lang="ja-JP" altLang="en-US" dirty="0"/>
              <a:t>年頃に登場した以降、発展している</a:t>
            </a:r>
            <a:r>
              <a:rPr kumimoji="1" lang="en-US" altLang="ja-JP" dirty="0"/>
              <a:t>AI</a:t>
            </a:r>
            <a:r>
              <a:rPr kumimoji="1" lang="ja-JP" altLang="en-US" dirty="0"/>
              <a:t>です。基本的には大規模なニューラルネットワークのモデルで大量のデータを学習するため、元々深層学習技術の</a:t>
            </a:r>
            <a:r>
              <a:rPr kumimoji="1" lang="en-US" altLang="ja-JP" dirty="0"/>
              <a:t>1</a:t>
            </a:r>
            <a:r>
              <a:rPr kumimoji="1" lang="ja-JP" altLang="en-US" dirty="0"/>
              <a:t>つですが、従来の</a:t>
            </a:r>
            <a:r>
              <a:rPr kumimoji="1" lang="en-US" altLang="ja-JP" dirty="0"/>
              <a:t>AI</a:t>
            </a:r>
            <a:r>
              <a:rPr kumimoji="1" lang="ja-JP" altLang="en-US" dirty="0"/>
              <a:t>は判別系</a:t>
            </a:r>
            <a:r>
              <a:rPr kumimoji="1" lang="en-US" altLang="ja-JP" dirty="0"/>
              <a:t>AI</a:t>
            </a:r>
            <a:r>
              <a:rPr kumimoji="1" lang="ja-JP" altLang="en-US" dirty="0"/>
              <a:t>と呼ばれて区別されています。判別系</a:t>
            </a:r>
            <a:r>
              <a:rPr kumimoji="1" lang="en-US" altLang="ja-JP" dirty="0"/>
              <a:t>AI</a:t>
            </a:r>
            <a:r>
              <a:rPr kumimoji="1" lang="ja-JP" altLang="en-US" dirty="0"/>
              <a:t>は、入力データに対応して、ラベルや数値を識別・判別します。例えば、猫の画像を入力すると、猫というラベルだと判別します。これに対して、生成系</a:t>
            </a:r>
            <a:r>
              <a:rPr kumimoji="1" lang="en-US" altLang="ja-JP" dirty="0"/>
              <a:t>AI</a:t>
            </a:r>
            <a:r>
              <a:rPr kumimoji="1" lang="ja-JP" altLang="en-US" dirty="0"/>
              <a:t>は、入力データに対応して、文章や画像そのものを新規に生成します。例えば、猫の画像を入力すると、「横を向いている黒い猫」という説明文を生成します。逆も可能で、説明文を入力すると、それに合った画像を生成し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5</a:t>
            </a:fld>
            <a:endParaRPr kumimoji="1" lang="ja-JP" altLang="en-US"/>
          </a:p>
        </p:txBody>
      </p:sp>
    </p:spTree>
    <p:extLst>
      <p:ext uri="{BB962C8B-B14F-4D97-AF65-F5344CB8AC3E}">
        <p14:creationId xmlns:p14="http://schemas.microsoft.com/office/powerpoint/2010/main" val="2325421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2:09~2:54, 45sec</a:t>
            </a:r>
            <a:r>
              <a:rPr kumimoji="1" lang="ja-JP" altLang="en-US" dirty="0"/>
              <a:t>）</a:t>
            </a:r>
            <a:endParaRPr kumimoji="1" lang="en-US" altLang="ja-JP" dirty="0"/>
          </a:p>
          <a:p>
            <a:r>
              <a:rPr kumimoji="1" lang="en-US" altLang="ja-JP" dirty="0"/>
              <a:t>2020</a:t>
            </a:r>
            <a:r>
              <a:rPr kumimoji="1" lang="ja-JP" altLang="en-US" dirty="0"/>
              <a:t>年以降、生成系</a:t>
            </a:r>
            <a:r>
              <a:rPr kumimoji="1" lang="en-US" altLang="ja-JP" dirty="0"/>
              <a:t>AI</a:t>
            </a:r>
            <a:r>
              <a:rPr kumimoji="1" lang="ja-JP" altLang="en-US" dirty="0"/>
              <a:t>を組み込んだサービスが急速に展開されています。</a:t>
            </a:r>
            <a:r>
              <a:rPr kumimoji="1" lang="en-US" altLang="ja-JP" dirty="0"/>
              <a:t>2020</a:t>
            </a:r>
            <a:r>
              <a:rPr kumimoji="1" lang="ja-JP" altLang="en-US" dirty="0"/>
              <a:t>年～</a:t>
            </a:r>
            <a:r>
              <a:rPr kumimoji="1" lang="en-US" altLang="ja-JP" dirty="0"/>
              <a:t>2021</a:t>
            </a:r>
            <a:r>
              <a:rPr kumimoji="1" lang="ja-JP" altLang="en-US" dirty="0"/>
              <a:t>年頃は、小説やコードのようなテキスト生成サービス、原稿文やジャンルに応じて人の声を合成したり、音楽を生成する音声生成サービスが登場しました。昨年は、画像生成</a:t>
            </a:r>
            <a:r>
              <a:rPr kumimoji="1" lang="en-US" altLang="ja-JP" dirty="0"/>
              <a:t>AI</a:t>
            </a:r>
            <a:r>
              <a:rPr kumimoji="1" lang="ja-JP" altLang="en-US" dirty="0"/>
              <a:t>が登場し、説明文に応じて、高品質な画像や動画を生成することが可能になりました。そして、今年に入った頃から、自然言語でより総合型</a:t>
            </a:r>
            <a:r>
              <a:rPr kumimoji="1" lang="en-US" altLang="ja-JP" dirty="0"/>
              <a:t>AI</a:t>
            </a:r>
            <a:r>
              <a:rPr kumimoji="1" lang="ja-JP" altLang="en-US" dirty="0"/>
              <a:t>である</a:t>
            </a:r>
            <a:r>
              <a:rPr kumimoji="1" lang="en-US" altLang="ja-JP" dirty="0" err="1"/>
              <a:t>ChatGPT</a:t>
            </a:r>
            <a:r>
              <a:rPr kumimoji="1" lang="ja-JP" altLang="en-US" dirty="0"/>
              <a:t>や</a:t>
            </a:r>
            <a:r>
              <a:rPr kumimoji="1" lang="en-US" altLang="ja-JP" dirty="0" err="1"/>
              <a:t>BingAI</a:t>
            </a:r>
            <a:r>
              <a:rPr kumimoji="1" lang="ja-JP" altLang="en-US" dirty="0"/>
              <a:t>、</a:t>
            </a:r>
            <a:r>
              <a:rPr kumimoji="1" lang="en-US" altLang="ja-JP" dirty="0"/>
              <a:t>Bard</a:t>
            </a:r>
            <a:r>
              <a:rPr kumimoji="1" lang="ja-JP" altLang="en-US" dirty="0"/>
              <a:t>が登場し、チャット形式で人間と対話しながら、複雑なタスクを処理することも可能になってきました。</a:t>
            </a: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6</a:t>
            </a:fld>
            <a:endParaRPr kumimoji="1" lang="ja-JP" altLang="en-US"/>
          </a:p>
        </p:txBody>
      </p:sp>
    </p:spTree>
    <p:extLst>
      <p:ext uri="{BB962C8B-B14F-4D97-AF65-F5344CB8AC3E}">
        <p14:creationId xmlns:p14="http://schemas.microsoft.com/office/powerpoint/2010/main" val="3965302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2:54~3:19, 25sec</a:t>
            </a:r>
            <a:r>
              <a:rPr kumimoji="1" lang="ja-JP" altLang="en-US" dirty="0"/>
              <a:t>）</a:t>
            </a:r>
            <a:endParaRPr kumimoji="1" lang="en-US" altLang="ja-JP" dirty="0"/>
          </a:p>
          <a:p>
            <a:r>
              <a:rPr kumimoji="1" lang="ja-JP" altLang="en-US" dirty="0"/>
              <a:t>近年の生成系</a:t>
            </a:r>
            <a:r>
              <a:rPr kumimoji="1" lang="en-US" altLang="ja-JP" dirty="0"/>
              <a:t>AI</a:t>
            </a:r>
            <a:r>
              <a:rPr kumimoji="1" lang="ja-JP" altLang="en-US" dirty="0"/>
              <a:t>サービスは、いくつかの特徴によって世界的に注目されています。例えば、多様なデータの対応付けが正確になったこと、人間が見ても自然なレベルのアウトプットをすること、一般ユーザでも無課金で使用可能なアプリケーションとして展開されていること、多言語対応なので翻訳機能が不要なこと、などで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7</a:t>
            </a:fld>
            <a:endParaRPr kumimoji="1" lang="ja-JP" altLang="en-US"/>
          </a:p>
        </p:txBody>
      </p:sp>
    </p:spTree>
    <p:extLst>
      <p:ext uri="{BB962C8B-B14F-4D97-AF65-F5344CB8AC3E}">
        <p14:creationId xmlns:p14="http://schemas.microsoft.com/office/powerpoint/2010/main" val="3777155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3:19~3:44, 25sec</a:t>
            </a:r>
            <a:r>
              <a:rPr kumimoji="1" lang="ja-JP" altLang="en-US" dirty="0"/>
              <a:t>）</a:t>
            </a:r>
            <a:endParaRPr kumimoji="1" lang="en-US" altLang="ja-JP" dirty="0"/>
          </a:p>
          <a:p>
            <a:r>
              <a:rPr kumimoji="1" lang="ja-JP" altLang="en-US" dirty="0"/>
              <a:t>その中でも</a:t>
            </a:r>
            <a:r>
              <a:rPr kumimoji="1" lang="en-US" altLang="ja-JP" dirty="0" err="1"/>
              <a:t>ChatGPT</a:t>
            </a:r>
            <a:r>
              <a:rPr kumimoji="1" lang="ja-JP" altLang="en-US" dirty="0"/>
              <a:t>は、</a:t>
            </a:r>
            <a:r>
              <a:rPr kumimoji="1" lang="en-US" altLang="ja-JP" dirty="0" err="1"/>
              <a:t>OpenAI</a:t>
            </a:r>
            <a:r>
              <a:rPr kumimoji="1" lang="ja-JP" altLang="en-US" dirty="0"/>
              <a:t>がリリースした、自然言語処理に特化した生成系</a:t>
            </a:r>
            <a:r>
              <a:rPr kumimoji="1" lang="en-US" altLang="ja-JP" dirty="0"/>
              <a:t>AI</a:t>
            </a:r>
            <a:r>
              <a:rPr kumimoji="1" lang="ja-JP" altLang="en-US" dirty="0"/>
              <a:t>の</a:t>
            </a:r>
            <a:r>
              <a:rPr kumimoji="1" lang="en-US" altLang="ja-JP" dirty="0"/>
              <a:t>1</a:t>
            </a:r>
            <a:r>
              <a:rPr kumimoji="1" lang="ja-JP" altLang="en-US" dirty="0"/>
              <a:t>つです。インターネット上の大量の文章データを学習していて、自然な文章を生成できます。利用形態としては、</a:t>
            </a:r>
            <a:r>
              <a:rPr kumimoji="1" lang="en-US" altLang="ja-JP" dirty="0"/>
              <a:t>Web</a:t>
            </a:r>
            <a:r>
              <a:rPr kumimoji="1" lang="ja-JP" altLang="en-US" dirty="0"/>
              <a:t>サービスと</a:t>
            </a:r>
            <a:r>
              <a:rPr kumimoji="1" lang="en-US" altLang="ja-JP" dirty="0"/>
              <a:t>API</a:t>
            </a:r>
            <a:r>
              <a:rPr kumimoji="1" lang="ja-JP" altLang="en-US" dirty="0"/>
              <a:t>があります。今回は、</a:t>
            </a:r>
            <a:r>
              <a:rPr kumimoji="1" lang="en-US" altLang="ja-JP" dirty="0"/>
              <a:t>Web</a:t>
            </a:r>
            <a:r>
              <a:rPr kumimoji="1" lang="ja-JP" altLang="en-US" dirty="0"/>
              <a:t>ブラウザに直接入力して使用する</a:t>
            </a:r>
            <a:r>
              <a:rPr kumimoji="1" lang="en-US" altLang="ja-JP" dirty="0"/>
              <a:t>Web</a:t>
            </a:r>
            <a:r>
              <a:rPr kumimoji="1" lang="ja-JP" altLang="en-US" dirty="0"/>
              <a:t>サービスをメインにお話します。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8</a:t>
            </a:fld>
            <a:endParaRPr kumimoji="1" lang="ja-JP" altLang="en-US"/>
          </a:p>
        </p:txBody>
      </p:sp>
    </p:spTree>
    <p:extLst>
      <p:ext uri="{BB962C8B-B14F-4D97-AF65-F5344CB8AC3E}">
        <p14:creationId xmlns:p14="http://schemas.microsoft.com/office/powerpoint/2010/main" val="1899347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3:44~4:17, 33sec</a:t>
            </a:r>
            <a:r>
              <a:rPr kumimoji="1" lang="ja-JP" altLang="en-US" dirty="0"/>
              <a:t>）</a:t>
            </a:r>
            <a:endParaRPr kumimoji="1" lang="en-US" altLang="ja-JP" dirty="0"/>
          </a:p>
          <a:p>
            <a:r>
              <a:rPr kumimoji="1" lang="ja-JP" altLang="en-US" dirty="0"/>
              <a:t>基本動作を説明します。</a:t>
            </a:r>
            <a:r>
              <a:rPr kumimoji="1" lang="en-US" altLang="ja-JP" dirty="0" err="1"/>
              <a:t>ChatGPT</a:t>
            </a:r>
            <a:r>
              <a:rPr kumimoji="1" lang="ja-JP" altLang="en-US" dirty="0"/>
              <a:t>は、ユーザから指示、プロンプトが与えられると、それに応じた文章を生成します。例えば、これは実際に私が試した例です。東京はどの国の都市ですか？と聞くと、東京は日本の都市です。と回答しました。さらに、チャット形式で追加指示ができ、履歴を踏まえて回答します。この例では、つまり、それはアジアにあるということですか？と追加で聞くと、はい、正しいです、東京はアジアに位置する日本の都市です、と履歴を踏まえて回答しました。</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9</a:t>
            </a:fld>
            <a:endParaRPr kumimoji="1" lang="ja-JP" altLang="en-US"/>
          </a:p>
        </p:txBody>
      </p:sp>
    </p:spTree>
    <p:extLst>
      <p:ext uri="{BB962C8B-B14F-4D97-AF65-F5344CB8AC3E}">
        <p14:creationId xmlns:p14="http://schemas.microsoft.com/office/powerpoint/2010/main" val="34231069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1"/>
        </a:solidFill>
        <a:effectLst/>
      </p:bgPr>
    </p:bg>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8536ED1-455B-4DD1-AC0E-800FB7E4ADA4}"/>
              </a:ext>
            </a:extLst>
          </p:cNvPr>
          <p:cNvSpPr/>
          <p:nvPr userDrawn="1"/>
        </p:nvSpPr>
        <p:spPr>
          <a:xfrm>
            <a:off x="0" y="0"/>
            <a:ext cx="3049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黒い背景に白い文字がある&#10;&#10;中程度の精度で自動的に生成された説明">
            <a:extLst>
              <a:ext uri="{FF2B5EF4-FFF2-40B4-BE49-F238E27FC236}">
                <a16:creationId xmlns:a16="http://schemas.microsoft.com/office/drawing/2014/main" id="{497ED59C-FE6C-4EF1-A50C-F72C2D9F3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102" y="410845"/>
            <a:ext cx="2152996" cy="605348"/>
          </a:xfrm>
          <a:prstGeom prst="rect">
            <a:avLst/>
          </a:prstGeom>
        </p:spPr>
      </p:pic>
      <p:pic>
        <p:nvPicPr>
          <p:cNvPr id="5" name="図 4" descr="モニター画面に映る文字&#10;&#10;自動的に生成された説明">
            <a:extLst>
              <a:ext uri="{FF2B5EF4-FFF2-40B4-BE49-F238E27FC236}">
                <a16:creationId xmlns:a16="http://schemas.microsoft.com/office/drawing/2014/main" id="{41E5647C-F0B0-41C0-BC1A-6102B76B0C4A}"/>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3049200" y="1758333"/>
            <a:ext cx="2326656" cy="3314089"/>
          </a:xfrm>
          <a:prstGeom prst="rect">
            <a:avLst/>
          </a:prstGeom>
        </p:spPr>
      </p:pic>
      <p:sp>
        <p:nvSpPr>
          <p:cNvPr id="7" name="タイトル 1">
            <a:extLst>
              <a:ext uri="{FF2B5EF4-FFF2-40B4-BE49-F238E27FC236}">
                <a16:creationId xmlns:a16="http://schemas.microsoft.com/office/drawing/2014/main" id="{A742C218-90A3-40E1-BF8B-7F384AAFC876}"/>
              </a:ext>
            </a:extLst>
          </p:cNvPr>
          <p:cNvSpPr>
            <a:spLocks noGrp="1"/>
          </p:cNvSpPr>
          <p:nvPr>
            <p:ph type="ctrTitle" hasCustomPrompt="1"/>
          </p:nvPr>
        </p:nvSpPr>
        <p:spPr>
          <a:xfrm>
            <a:off x="5264402" y="2536265"/>
            <a:ext cx="6512266" cy="1772496"/>
          </a:xfrm>
        </p:spPr>
        <p:txBody>
          <a:bodyPr anchor="ctr">
            <a:normAutofit/>
          </a:bodyPr>
          <a:lstStyle>
            <a:lvl1pPr>
              <a:defRPr sz="3200" b="1">
                <a:solidFill>
                  <a:schemeClr val="bg1"/>
                </a:solidFill>
                <a:latin typeface="+mn-lt"/>
              </a:defRPr>
            </a:lvl1pPr>
          </a:lstStyle>
          <a:p>
            <a:r>
              <a:rPr kumimoji="1" lang="en-US" altLang="ja-JP" dirty="0"/>
              <a:t>Presentation title here</a:t>
            </a:r>
            <a:endParaRPr kumimoji="1" lang="ja-JP" altLang="en-US" dirty="0"/>
          </a:p>
        </p:txBody>
      </p:sp>
      <p:sp>
        <p:nvSpPr>
          <p:cNvPr id="8" name="テキスト プレースホルダー 10">
            <a:extLst>
              <a:ext uri="{FF2B5EF4-FFF2-40B4-BE49-F238E27FC236}">
                <a16:creationId xmlns:a16="http://schemas.microsoft.com/office/drawing/2014/main" id="{714ACDEC-7535-4FC9-8AE9-A88C40E3C9CC}"/>
              </a:ext>
            </a:extLst>
          </p:cNvPr>
          <p:cNvSpPr>
            <a:spLocks noGrp="1"/>
          </p:cNvSpPr>
          <p:nvPr>
            <p:ph type="body" sz="quarter" idx="13" hasCustomPrompt="1"/>
          </p:nvPr>
        </p:nvSpPr>
        <p:spPr>
          <a:xfrm>
            <a:off x="5264402" y="4681725"/>
            <a:ext cx="5307863" cy="416078"/>
          </a:xfrm>
        </p:spPr>
        <p:txBody>
          <a:bodyPr anchor="b">
            <a:noAutofit/>
          </a:bodyPr>
          <a:lstStyle>
            <a:lvl1pPr marL="0" indent="0">
              <a:buFontTx/>
              <a:buNone/>
              <a:defRPr sz="2000" b="1">
                <a:solidFill>
                  <a:schemeClr val="bg1"/>
                </a:solidFill>
              </a:defRPr>
            </a:lvl1pPr>
          </a:lstStyle>
          <a:p>
            <a:pPr lvl="0"/>
            <a:r>
              <a:rPr kumimoji="1" lang="en-US" altLang="ja-JP" dirty="0"/>
              <a:t>Presenter Name</a:t>
            </a:r>
            <a:endParaRPr kumimoji="1" lang="ja-JP" altLang="en-US" dirty="0"/>
          </a:p>
        </p:txBody>
      </p:sp>
      <p:sp>
        <p:nvSpPr>
          <p:cNvPr id="9" name="テキスト プレースホルダー 10">
            <a:extLst>
              <a:ext uri="{FF2B5EF4-FFF2-40B4-BE49-F238E27FC236}">
                <a16:creationId xmlns:a16="http://schemas.microsoft.com/office/drawing/2014/main" id="{9E33A0B0-15A6-4DC2-965D-6436364BE558}"/>
              </a:ext>
            </a:extLst>
          </p:cNvPr>
          <p:cNvSpPr>
            <a:spLocks noGrp="1"/>
          </p:cNvSpPr>
          <p:nvPr>
            <p:ph type="body" sz="quarter" idx="14" hasCustomPrompt="1"/>
          </p:nvPr>
        </p:nvSpPr>
        <p:spPr>
          <a:xfrm>
            <a:off x="5264402" y="5093413"/>
            <a:ext cx="5307863" cy="630302"/>
          </a:xfrm>
        </p:spPr>
        <p:txBody>
          <a:bodyPr anchor="t">
            <a:noAutofit/>
          </a:bodyPr>
          <a:lstStyle>
            <a:lvl1pPr marL="0" indent="0">
              <a:lnSpc>
                <a:spcPct val="100000"/>
              </a:lnSpc>
              <a:spcBef>
                <a:spcPts val="600"/>
              </a:spcBef>
              <a:buFontTx/>
              <a:buNone/>
              <a:defRPr sz="1400" b="0">
                <a:solidFill>
                  <a:schemeClr val="bg1"/>
                </a:solidFill>
              </a:defRPr>
            </a:lvl1pPr>
          </a:lstStyle>
          <a:p>
            <a:pPr lvl="0"/>
            <a:r>
              <a:rPr kumimoji="1" lang="en-US" altLang="ja-JP" dirty="0"/>
              <a:t>Profile</a:t>
            </a:r>
          </a:p>
          <a:p>
            <a:pPr lvl="0"/>
            <a:r>
              <a:rPr kumimoji="1" lang="en-US" altLang="ja-JP" dirty="0"/>
              <a:t>Profile</a:t>
            </a:r>
          </a:p>
        </p:txBody>
      </p:sp>
      <p:sp>
        <p:nvSpPr>
          <p:cNvPr id="10" name="テキスト プレースホルダー 10">
            <a:extLst>
              <a:ext uri="{FF2B5EF4-FFF2-40B4-BE49-F238E27FC236}">
                <a16:creationId xmlns:a16="http://schemas.microsoft.com/office/drawing/2014/main" id="{1CD9B5D1-9BD4-49F9-8342-A74301BA0E53}"/>
              </a:ext>
            </a:extLst>
          </p:cNvPr>
          <p:cNvSpPr>
            <a:spLocks noGrp="1"/>
          </p:cNvSpPr>
          <p:nvPr>
            <p:ph type="body" sz="quarter" idx="15" hasCustomPrompt="1"/>
          </p:nvPr>
        </p:nvSpPr>
        <p:spPr>
          <a:xfrm>
            <a:off x="5264403" y="5787336"/>
            <a:ext cx="3867622" cy="267216"/>
          </a:xfrm>
        </p:spPr>
        <p:txBody>
          <a:bodyPr anchor="t">
            <a:noAutofit/>
          </a:bodyPr>
          <a:lstStyle>
            <a:lvl1pPr marL="0" indent="0">
              <a:buFontTx/>
              <a:buNone/>
              <a:defRPr sz="1400" b="0">
                <a:solidFill>
                  <a:schemeClr val="bg1"/>
                </a:solidFill>
              </a:defRPr>
            </a:lvl1pPr>
          </a:lstStyle>
          <a:p>
            <a:pPr lvl="0"/>
            <a:r>
              <a:rPr kumimoji="1" lang="en-US" altLang="ja-JP" dirty="0"/>
              <a:t>Month DD, YYYY</a:t>
            </a:r>
            <a:endParaRPr kumimoji="1" lang="ja-JP" altLang="en-US" dirty="0"/>
          </a:p>
        </p:txBody>
      </p:sp>
    </p:spTree>
    <p:extLst>
      <p:ext uri="{BB962C8B-B14F-4D97-AF65-F5344CB8AC3E}">
        <p14:creationId xmlns:p14="http://schemas.microsoft.com/office/powerpoint/2010/main" val="5021746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B-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a:t>
            </a:r>
            <a:r>
              <a:rPr kumimoji="1" lang="ja-JP" altLang="en-US" dirty="0"/>
              <a:t> （</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5" name="コンテンツ プレースホルダー 6">
            <a:extLst>
              <a:ext uri="{FF2B5EF4-FFF2-40B4-BE49-F238E27FC236}">
                <a16:creationId xmlns:a16="http://schemas.microsoft.com/office/drawing/2014/main" id="{9900876A-DF0D-4E40-B8CF-1DB937D26057}"/>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55D98167-FFB8-43AB-8223-CEB7D9DF32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445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B-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3D82198D-E071-4B75-9D47-FDE2D3CE49FC}"/>
              </a:ext>
            </a:extLst>
          </p:cNvPr>
          <p:cNvSpPr>
            <a:spLocks noGrp="1"/>
          </p:cNvSpPr>
          <p:nvPr>
            <p:ph sz="quarter" idx="12" hasCustomPrompt="1"/>
          </p:nvPr>
        </p:nvSpPr>
        <p:spPr>
          <a:xfrm>
            <a:off x="524571" y="2555875"/>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306D5901-EC09-488B-BF04-6F836C7AC064}"/>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r>
              <a:rPr kumimoji="1" lang="ja-JP" altLang="en-US" dirty="0"/>
              <a:t>）</a:t>
            </a:r>
          </a:p>
        </p:txBody>
      </p:sp>
      <p:cxnSp>
        <p:nvCxnSpPr>
          <p:cNvPr id="12" name="直線コネクタ 11">
            <a:extLst>
              <a:ext uri="{FF2B5EF4-FFF2-40B4-BE49-F238E27FC236}">
                <a16:creationId xmlns:a16="http://schemas.microsoft.com/office/drawing/2014/main" id="{B307D79A-52BE-4146-A331-7B04C4DDBD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132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C">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57"/>
          </a:xfr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r>
              <a:rPr kumimoji="1" lang="ja-JP" altLang="en-US" dirty="0"/>
              <a:t>箇条書きレベル</a:t>
            </a:r>
            <a:r>
              <a:rPr kumimoji="1" lang="en-US" altLang="ja-JP" dirty="0"/>
              <a:t>2</a:t>
            </a:r>
          </a:p>
          <a:p>
            <a:pPr lvl="2"/>
            <a:r>
              <a:rPr kumimoji="1" lang="en-US" altLang="ja-JP" dirty="0"/>
              <a:t>Bullets level 3 </a:t>
            </a:r>
            <a:r>
              <a:rPr kumimoji="1" lang="ja-JP" altLang="en-US" dirty="0"/>
              <a:t>箇条書きレベル</a:t>
            </a:r>
            <a:r>
              <a:rPr kumimoji="1" lang="en-US" altLang="ja-JP" dirty="0"/>
              <a:t>3</a:t>
            </a:r>
            <a:endParaRPr kumimoji="1" lang="ja-JP" altLang="en-US" dirty="0"/>
          </a:p>
        </p:txBody>
      </p:sp>
      <p:cxnSp>
        <p:nvCxnSpPr>
          <p:cNvPr id="12" name="直線コネクタ 11">
            <a:extLst>
              <a:ext uri="{FF2B5EF4-FFF2-40B4-BE49-F238E27FC236}">
                <a16:creationId xmlns:a16="http://schemas.microsoft.com/office/drawing/2014/main" id="{C41B10FA-8D83-4BCA-A608-4A184FC94190}"/>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431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C-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indent="-285750">
              <a:buClr>
                <a:schemeClr val="accent1"/>
              </a:buClr>
              <a:buFont typeface="Wingdings" panose="05000000000000000000" pitchFamily="2" charset="2"/>
              <a:buChar char="n"/>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1C5ED058-BE07-45DA-AE41-64A4727D56BD}"/>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  Contents area (Text, Chart, Image) </a:t>
            </a:r>
            <a:endParaRPr kumimoji="1" lang="ja-JP" altLang="en-US" dirty="0"/>
          </a:p>
        </p:txBody>
      </p:sp>
      <p:cxnSp>
        <p:nvCxnSpPr>
          <p:cNvPr id="12" name="直線コネクタ 11">
            <a:extLst>
              <a:ext uri="{FF2B5EF4-FFF2-40B4-BE49-F238E27FC236}">
                <a16:creationId xmlns:a16="http://schemas.microsoft.com/office/drawing/2014/main" id="{FD2BFE38-4F7B-4277-8905-6BAF4EA3B45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646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C-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 （</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9" name="コンテンツ プレースホルダー 6">
            <a:extLst>
              <a:ext uri="{FF2B5EF4-FFF2-40B4-BE49-F238E27FC236}">
                <a16:creationId xmlns:a16="http://schemas.microsoft.com/office/drawing/2014/main" id="{E5D7E7B2-4C8D-4EEA-9FE7-1F4F7895D8C1}"/>
              </a:ext>
            </a:extLst>
          </p:cNvPr>
          <p:cNvSpPr>
            <a:spLocks noGrp="1"/>
          </p:cNvSpPr>
          <p:nvPr>
            <p:ph sz="quarter" idx="12" hasCustomPrompt="1"/>
          </p:nvPr>
        </p:nvSpPr>
        <p:spPr>
          <a:xfrm>
            <a:off x="524571" y="2555875"/>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20" name="コンテンツ プレースホルダー 6">
            <a:extLst>
              <a:ext uri="{FF2B5EF4-FFF2-40B4-BE49-F238E27FC236}">
                <a16:creationId xmlns:a16="http://schemas.microsoft.com/office/drawing/2014/main" id="{BFC2A24A-338B-4F59-9444-366485FBAF8A}"/>
              </a:ext>
            </a:extLst>
          </p:cNvPr>
          <p:cNvSpPr>
            <a:spLocks noGrp="1"/>
          </p:cNvSpPr>
          <p:nvPr>
            <p:ph sz="quarter" idx="13" hasCustomPrompt="1"/>
          </p:nvPr>
        </p:nvSpPr>
        <p:spPr>
          <a:xfrm>
            <a:off x="6273454" y="2555874"/>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en-US" altLang="ja-JP" dirty="0"/>
              <a:t>Contents area (Text, Chart, Image) </a:t>
            </a:r>
            <a:endParaRPr kumimoji="1" lang="ja-JP" altLang="en-US" dirty="0"/>
          </a:p>
        </p:txBody>
      </p:sp>
      <p:cxnSp>
        <p:nvCxnSpPr>
          <p:cNvPr id="12" name="直線コネクタ 11">
            <a:extLst>
              <a:ext uri="{FF2B5EF4-FFF2-40B4-BE49-F238E27FC236}">
                <a16:creationId xmlns:a16="http://schemas.microsoft.com/office/drawing/2014/main" id="{58EBCA68-5498-4B3B-9FFE-F3070AC77FD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223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D-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12" name="テキスト プレースホルダー 2">
            <a:extLst>
              <a:ext uri="{FF2B5EF4-FFF2-40B4-BE49-F238E27FC236}">
                <a16:creationId xmlns:a16="http://schemas.microsoft.com/office/drawing/2014/main" id="{9C657823-6020-461F-BB81-9AE8A3BADC41}"/>
              </a:ext>
            </a:extLst>
          </p:cNvPr>
          <p:cNvSpPr>
            <a:spLocks noGrp="1"/>
          </p:cNvSpPr>
          <p:nvPr>
            <p:ph type="body" sz="quarter" idx="12" hasCustomPrompt="1"/>
          </p:nvPr>
        </p:nvSpPr>
        <p:spPr>
          <a:xfrm>
            <a:off x="517055" y="1256043"/>
            <a:ext cx="4485785" cy="4662435"/>
          </a:xfrm>
        </p:spPr>
        <p:txBody>
          <a:bodyPr>
            <a:noAutofit/>
          </a:bodyPr>
          <a:lstStyle>
            <a:lvl1pPr marL="0" marR="0" indent="0" algn="l" defTabSz="914400" rtl="0" eaLnBrk="1" fontAlgn="auto" latinLnBrk="0" hangingPunct="1">
              <a:lnSpc>
                <a:spcPct val="100000"/>
              </a:lnSpc>
              <a:spcBef>
                <a:spcPts val="1000"/>
              </a:spcBef>
              <a:spcAft>
                <a:spcPts val="600"/>
              </a:spcAft>
              <a:buClr>
                <a:schemeClr val="accent1"/>
              </a:buClr>
              <a:buSzTx/>
              <a:buFontTx/>
              <a:buNone/>
              <a:tabLst/>
              <a:defRPr sz="2400" b="1">
                <a:solidFill>
                  <a:schemeClr val="accent1"/>
                </a:solidFill>
              </a:defRPr>
            </a:lvl1pPr>
            <a:lvl2pPr marL="177800" indent="-177800">
              <a:lnSpc>
                <a:spcPct val="150000"/>
              </a:lnSpc>
              <a:spcBef>
                <a:spcPts val="1200"/>
              </a:spcBef>
              <a:buClr>
                <a:schemeClr val="accent1"/>
              </a:buClr>
              <a:buFont typeface="Arial" panose="020B0604020202020204" pitchFamily="34" charset="0"/>
              <a:buChar char="•"/>
              <a:defRPr sz="1800"/>
            </a:lvl2pPr>
            <a:lvl3pPr marL="1200150" indent="-285750">
              <a:buFont typeface="Arial" panose="020B0604020202020204" pitchFamily="34" charset="0"/>
              <a:buChar char="•"/>
              <a:defRPr sz="1400"/>
            </a:lvl3pPr>
            <a:lvl4pPr marL="1371600" indent="0">
              <a:buFontTx/>
              <a:buNone/>
              <a:defRPr sz="1800"/>
            </a:lvl4pPr>
            <a:lvl5pPr marL="1828800" indent="0">
              <a:buFontTx/>
              <a:buNone/>
              <a:defRPr sz="1800"/>
            </a:lvl5pPr>
          </a:lstStyle>
          <a:p>
            <a:pPr marL="0" marR="0" lvl="0" indent="0" algn="l" defTabSz="914400" rtl="0" eaLnBrk="1" fontAlgn="auto" latinLnBrk="0" hangingPunct="1">
              <a:lnSpc>
                <a:spcPct val="100000"/>
              </a:lnSpc>
              <a:spcBef>
                <a:spcPts val="1000"/>
              </a:spcBef>
              <a:spcAft>
                <a:spcPts val="600"/>
              </a:spcAft>
              <a:buClr>
                <a:schemeClr val="accent1"/>
              </a:buClr>
              <a:buSzTx/>
              <a:buFontTx/>
              <a:buNone/>
              <a:tabLst/>
              <a:defRPr/>
            </a:pPr>
            <a:r>
              <a:rPr kumimoji="1" lang="en-US" altLang="ja-JP" dirty="0"/>
              <a:t>Bullets</a:t>
            </a:r>
            <a:r>
              <a:rPr kumimoji="1" lang="ja-JP" altLang="en-US" dirty="0"/>
              <a:t> </a:t>
            </a:r>
            <a:r>
              <a:rPr kumimoji="1" lang="en-US" altLang="ja-JP" dirty="0"/>
              <a:t>level 1 </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endParaRPr kumimoji="1" lang="ja-JP" altLang="en-US" dirty="0"/>
          </a:p>
        </p:txBody>
      </p:sp>
      <p:sp>
        <p:nvSpPr>
          <p:cNvPr id="15" name="コンテンツ プレースホルダー 6">
            <a:extLst>
              <a:ext uri="{FF2B5EF4-FFF2-40B4-BE49-F238E27FC236}">
                <a16:creationId xmlns:a16="http://schemas.microsoft.com/office/drawing/2014/main" id="{938C2E17-BBCA-4F4F-9BCA-E2CE44D41D7D}"/>
              </a:ext>
            </a:extLst>
          </p:cNvPr>
          <p:cNvSpPr>
            <a:spLocks noGrp="1"/>
          </p:cNvSpPr>
          <p:nvPr>
            <p:ph sz="quarter" idx="13" hasCustomPrompt="1"/>
          </p:nvPr>
        </p:nvSpPr>
        <p:spPr>
          <a:xfrm>
            <a:off x="5303251" y="1256044"/>
            <a:ext cx="6371694" cy="4634384"/>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　</a:t>
            </a:r>
            <a:r>
              <a:rPr kumimoji="1" lang="en-US" altLang="ja-JP" dirty="0"/>
              <a:t>/  Contents area (Text, Chart, Image) </a:t>
            </a:r>
            <a:endParaRPr kumimoji="1" lang="ja-JP" altLang="en-US" dirty="0"/>
          </a:p>
        </p:txBody>
      </p:sp>
      <p:cxnSp>
        <p:nvCxnSpPr>
          <p:cNvPr id="16" name="直線コネクタ 15">
            <a:extLst>
              <a:ext uri="{FF2B5EF4-FFF2-40B4-BE49-F238E27FC236}">
                <a16:creationId xmlns:a16="http://schemas.microsoft.com/office/drawing/2014/main" id="{ABA07C0B-8D2A-4C03-A924-8EC9070994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735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_D-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256044"/>
            <a:ext cx="4476976" cy="4634387"/>
          </a:xfrm>
        </p:spPr>
        <p:txBody>
          <a:bodyPr wrap="square" anchor="ctr">
            <a:normAutofit/>
          </a:bodyPr>
          <a:lstStyle>
            <a:lvl1pPr marL="0" indent="0">
              <a:lnSpc>
                <a:spcPct val="150000"/>
              </a:lnSpc>
              <a:spcBef>
                <a:spcPts val="0"/>
              </a:spcBef>
              <a:buClr>
                <a:schemeClr val="bg2"/>
              </a:buClr>
              <a:buFontTx/>
              <a:buNone/>
              <a:defRPr sz="1800"/>
            </a:lvl1pPr>
            <a:lvl2pPr marL="341313" indent="0">
              <a:lnSpc>
                <a:spcPct val="150000"/>
              </a:lnSpc>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ja-JP" altLang="en-US" dirty="0"/>
              <a:t>説明文挿入 </a:t>
            </a:r>
            <a:r>
              <a:rPr kumimoji="1" lang="en-US" altLang="ja-JP" dirty="0"/>
              <a:t>/ Description</a:t>
            </a:r>
            <a:r>
              <a:rPr kumimoji="1" lang="ja-JP" altLang="en-US" dirty="0"/>
              <a:t>　</a:t>
            </a:r>
            <a:r>
              <a:rPr kumimoji="1" lang="en-US" altLang="ja-JP" dirty="0"/>
              <a:t>text </a:t>
            </a:r>
            <a:r>
              <a:rPr kumimoji="1" lang="ja-JP" altLang="en-US" dirty="0"/>
              <a:t>　</a:t>
            </a:r>
            <a:r>
              <a:rPr kumimoji="1" lang="en-US" altLang="ja-JP" dirty="0"/>
              <a:t>20pt.</a:t>
            </a:r>
            <a:endParaRPr kumimoji="1" lang="ja-JP" altLang="en-US" dirty="0"/>
          </a:p>
        </p:txBody>
      </p:sp>
      <p:sp>
        <p:nvSpPr>
          <p:cNvPr id="12" name="コンテンツ プレースホルダー 6">
            <a:extLst>
              <a:ext uri="{FF2B5EF4-FFF2-40B4-BE49-F238E27FC236}">
                <a16:creationId xmlns:a16="http://schemas.microsoft.com/office/drawing/2014/main" id="{23AB1C7E-2524-4AAF-8D8A-86C5BDDC4F67}"/>
              </a:ext>
            </a:extLst>
          </p:cNvPr>
          <p:cNvSpPr>
            <a:spLocks noGrp="1"/>
          </p:cNvSpPr>
          <p:nvPr>
            <p:ph sz="quarter" idx="12" hasCustomPrompt="1"/>
          </p:nvPr>
        </p:nvSpPr>
        <p:spPr>
          <a:xfrm>
            <a:off x="5303251" y="1256044"/>
            <a:ext cx="6371694" cy="4634384"/>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　</a:t>
            </a:r>
            <a:r>
              <a:rPr kumimoji="1" lang="en-US" altLang="ja-JP" dirty="0"/>
              <a:t>/  Contents area (Text, Chart, Image) </a:t>
            </a:r>
            <a:endParaRPr kumimoji="1" lang="ja-JP" altLang="en-US" dirty="0"/>
          </a:p>
        </p:txBody>
      </p:sp>
      <p:cxnSp>
        <p:nvCxnSpPr>
          <p:cNvPr id="15" name="直線コネクタ 14">
            <a:extLst>
              <a:ext uri="{FF2B5EF4-FFF2-40B4-BE49-F238E27FC236}">
                <a16:creationId xmlns:a16="http://schemas.microsoft.com/office/drawing/2014/main" id="{45FD2A67-0D0A-430A-BC49-DC401BD1E47E}"/>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407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inal">
    <p:bg>
      <p:bgPr>
        <a:solidFill>
          <a:schemeClr val="accent1"/>
        </a:solidFill>
        <a:effectLst/>
      </p:bgPr>
    </p:bg>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A9FF1E53-0F36-4477-A813-49E627229CD4}"/>
              </a:ext>
            </a:extLst>
          </p:cNvPr>
          <p:cNvSpPr/>
          <p:nvPr userDrawn="1"/>
        </p:nvSpPr>
        <p:spPr>
          <a:xfrm>
            <a:off x="-1" y="0"/>
            <a:ext cx="592310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descr="モニター画面に映る文字&#10;&#10;自動的に生成された説明">
            <a:extLst>
              <a:ext uri="{FF2B5EF4-FFF2-40B4-BE49-F238E27FC236}">
                <a16:creationId xmlns:a16="http://schemas.microsoft.com/office/drawing/2014/main" id="{BE7BC897-37ED-43ED-9DD4-52EE07FB6E56}"/>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923109" y="1758333"/>
            <a:ext cx="2326656" cy="3314089"/>
          </a:xfrm>
          <a:prstGeom prst="rect">
            <a:avLst/>
          </a:prstGeom>
        </p:spPr>
      </p:pic>
      <p:sp>
        <p:nvSpPr>
          <p:cNvPr id="7" name="スライド番号プレースホルダー 6">
            <a:extLst>
              <a:ext uri="{FF2B5EF4-FFF2-40B4-BE49-F238E27FC236}">
                <a16:creationId xmlns:a16="http://schemas.microsoft.com/office/drawing/2014/main" id="{2249F56A-214A-4DA4-8FB7-D71B442F3C47}"/>
              </a:ext>
            </a:extLst>
          </p:cNvPr>
          <p:cNvSpPr>
            <a:spLocks noGrp="1"/>
          </p:cNvSpPr>
          <p:nvPr>
            <p:ph type="sldNum" sz="quarter" idx="11"/>
          </p:nvPr>
        </p:nvSpPr>
        <p:spPr/>
        <p:txBody>
          <a:bodyPr/>
          <a:lstStyle>
            <a:lvl1pPr>
              <a:defRPr>
                <a:solidFill>
                  <a:schemeClr val="bg1">
                    <a:lumMod val="95000"/>
                  </a:schemeClr>
                </a:solidFill>
              </a:defRPr>
            </a:lvl1pPr>
          </a:lstStyle>
          <a:p>
            <a:fld id="{B3001740-FA51-4383-A84C-3DA006D12C29}" type="slidenum">
              <a:rPr lang="ja-JP" altLang="en-US" smtClean="0"/>
              <a:pPr/>
              <a:t>‹#›</a:t>
            </a:fld>
            <a:endParaRPr lang="ja-JP" altLang="en-US" dirty="0"/>
          </a:p>
        </p:txBody>
      </p:sp>
      <p:sp>
        <p:nvSpPr>
          <p:cNvPr id="14" name="テキスト プレースホルダー 13">
            <a:extLst>
              <a:ext uri="{FF2B5EF4-FFF2-40B4-BE49-F238E27FC236}">
                <a16:creationId xmlns:a16="http://schemas.microsoft.com/office/drawing/2014/main" id="{C1E429A5-622A-4AC9-8F75-D0628B521C8F}"/>
              </a:ext>
            </a:extLst>
          </p:cNvPr>
          <p:cNvSpPr>
            <a:spLocks noGrp="1"/>
          </p:cNvSpPr>
          <p:nvPr>
            <p:ph type="body" sz="quarter" idx="12" hasCustomPrompt="1"/>
          </p:nvPr>
        </p:nvSpPr>
        <p:spPr>
          <a:xfrm>
            <a:off x="382645" y="3932503"/>
            <a:ext cx="5103754" cy="369332"/>
          </a:xfrm>
        </p:spPr>
        <p:txBody>
          <a:bodyPr>
            <a:normAutofit/>
          </a:bodyPr>
          <a:lstStyle>
            <a:lvl1pPr marL="0" indent="0">
              <a:buNone/>
              <a:defRPr sz="2000" b="1"/>
            </a:lvl1pPr>
          </a:lstStyle>
          <a:p>
            <a:pPr lvl="0"/>
            <a:r>
              <a:rPr kumimoji="1" lang="en-US" altLang="ja-JP" dirty="0"/>
              <a:t>Ending comment</a:t>
            </a:r>
            <a:endParaRPr kumimoji="1" lang="ja-JP" altLang="en-US" dirty="0"/>
          </a:p>
        </p:txBody>
      </p:sp>
      <p:sp>
        <p:nvSpPr>
          <p:cNvPr id="6" name="正方形/長方形 5">
            <a:extLst>
              <a:ext uri="{FF2B5EF4-FFF2-40B4-BE49-F238E27FC236}">
                <a16:creationId xmlns:a16="http://schemas.microsoft.com/office/drawing/2014/main" id="{7320F9AC-8C1A-4A31-82F6-40F400435A2A}"/>
              </a:ext>
            </a:extLst>
          </p:cNvPr>
          <p:cNvSpPr/>
          <p:nvPr userDrawn="1"/>
        </p:nvSpPr>
        <p:spPr>
          <a:xfrm>
            <a:off x="295928" y="6356350"/>
            <a:ext cx="5190471" cy="338554"/>
          </a:xfrm>
          <a:prstGeom prst="rect">
            <a:avLst/>
          </a:prstGeom>
        </p:spPr>
        <p:txBody>
          <a:bodyPr wrap="square">
            <a:spAutoFit/>
          </a:bodyPr>
          <a:lstStyle/>
          <a:p>
            <a:pPr lvl="0"/>
            <a:r>
              <a:rPr lang="en-US" altLang="ja-JP" sz="800" dirty="0">
                <a:solidFill>
                  <a:schemeClr val="bg1">
                    <a:lumMod val="50000"/>
                  </a:schemeClr>
                </a:solidFill>
              </a:rPr>
              <a:t>The names of corporations, organizations, products and logos herein are either registered trademarks or trademarks of Yokogawa Electric Corporation and their respective holders.</a:t>
            </a:r>
            <a:endParaRPr lang="ja-JP" altLang="en-US" sz="800" dirty="0">
              <a:solidFill>
                <a:schemeClr val="bg1">
                  <a:lumMod val="50000"/>
                </a:schemeClr>
              </a:solidFill>
            </a:endParaRPr>
          </a:p>
        </p:txBody>
      </p:sp>
      <p:pic>
        <p:nvPicPr>
          <p:cNvPr id="8" name="図 7" descr="黒い背景に白い文字がある&#10;&#10;中程度の精度で自動的に生成された説明">
            <a:extLst>
              <a:ext uri="{FF2B5EF4-FFF2-40B4-BE49-F238E27FC236}">
                <a16:creationId xmlns:a16="http://schemas.microsoft.com/office/drawing/2014/main" id="{356EF9D2-6A59-4CEA-8286-7885D4590DF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448102" y="410845"/>
            <a:ext cx="2152996" cy="377496"/>
          </a:xfrm>
          <a:prstGeom prst="rect">
            <a:avLst/>
          </a:prstGeom>
        </p:spPr>
      </p:pic>
      <p:pic>
        <p:nvPicPr>
          <p:cNvPr id="4" name="図 3" descr="ロゴ&#10;&#10;自動的に生成された説明">
            <a:extLst>
              <a:ext uri="{FF2B5EF4-FFF2-40B4-BE49-F238E27FC236}">
                <a16:creationId xmlns:a16="http://schemas.microsoft.com/office/drawing/2014/main" id="{8F20482E-FD0D-4CED-99BC-09CDD9A1527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1989" y="3057175"/>
            <a:ext cx="5156095" cy="716400"/>
          </a:xfrm>
          <a:prstGeom prst="rect">
            <a:avLst/>
          </a:prstGeom>
        </p:spPr>
      </p:pic>
    </p:spTree>
    <p:extLst>
      <p:ext uri="{BB962C8B-B14F-4D97-AF65-F5344CB8AC3E}">
        <p14:creationId xmlns:p14="http://schemas.microsoft.com/office/powerpoint/2010/main" val="28386568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177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whit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84EAAFE-CFE5-40AD-8E95-5BFF290DC5CF}" type="slidenum">
              <a:rPr kumimoji="1" lang="ja-JP" altLang="en-US" smtClean="0"/>
              <a:t>‹#›</a:t>
            </a:fld>
            <a:endParaRPr kumimoji="1" lang="ja-JP" altLang="en-US"/>
          </a:p>
        </p:txBody>
      </p:sp>
    </p:spTree>
    <p:extLst>
      <p:ext uri="{BB962C8B-B14F-4D97-AF65-F5344CB8AC3E}">
        <p14:creationId xmlns:p14="http://schemas.microsoft.com/office/powerpoint/2010/main" val="1869025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_1">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38125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e_2">
    <p:bg>
      <p:bgPr>
        <a:solidFill>
          <a:srgbClr val="95A0A4"/>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2443423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31178" y="907142"/>
            <a:ext cx="8060367" cy="580013"/>
          </a:xfrm>
        </p:spPr>
        <p:txBody>
          <a:bodyPr anchor="ctr">
            <a:normAutofit/>
          </a:bodyPr>
          <a:lstStyle>
            <a:lvl1pPr>
              <a:defRPr sz="2800" b="1"/>
            </a:lvl1pPr>
          </a:lstStyle>
          <a:p>
            <a:r>
              <a:rPr kumimoji="1" lang="en-US" altLang="ja-JP" dirty="0"/>
              <a:t>Agenda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3" name="テキスト プレースホルダー 2">
            <a:extLst>
              <a:ext uri="{FF2B5EF4-FFF2-40B4-BE49-F238E27FC236}">
                <a16:creationId xmlns:a16="http://schemas.microsoft.com/office/drawing/2014/main" id="{10C44C11-53F0-4355-98C4-EB8B73C7989D}"/>
              </a:ext>
            </a:extLst>
          </p:cNvPr>
          <p:cNvSpPr>
            <a:spLocks noGrp="1"/>
          </p:cNvSpPr>
          <p:nvPr>
            <p:ph type="body" sz="quarter" idx="13" hasCustomPrompt="1"/>
          </p:nvPr>
        </p:nvSpPr>
        <p:spPr>
          <a:xfrm>
            <a:off x="663191" y="1758950"/>
            <a:ext cx="8018847" cy="4140200"/>
          </a:xfrm>
        </p:spPr>
        <p:txBody>
          <a:bodyPr/>
          <a:lstStyle>
            <a:lvl1pPr marL="514350" indent="-514350">
              <a:buFont typeface="+mj-lt"/>
              <a:buAutoNum type="arabicPeriod"/>
              <a:defRPr/>
            </a:lvl1pPr>
          </a:lstStyle>
          <a:p>
            <a:pPr lvl="0"/>
            <a:r>
              <a:rPr lang="en-US" altLang="ja-JP" dirty="0">
                <a:latin typeface="+mn-lt"/>
              </a:rPr>
              <a:t>High Lighted Contents</a:t>
            </a:r>
          </a:p>
          <a:p>
            <a:pPr lvl="0"/>
            <a:endParaRPr kumimoji="1" lang="ja-JP" altLang="en-US" dirty="0"/>
          </a:p>
        </p:txBody>
      </p:sp>
    </p:spTree>
    <p:extLst>
      <p:ext uri="{BB962C8B-B14F-4D97-AF65-F5344CB8AC3E}">
        <p14:creationId xmlns:p14="http://schemas.microsoft.com/office/powerpoint/2010/main" val="3311021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_free">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cxnSp>
        <p:nvCxnSpPr>
          <p:cNvPr id="12" name="直線コネクタ 11">
            <a:extLst>
              <a:ext uri="{FF2B5EF4-FFF2-40B4-BE49-F238E27FC236}">
                <a16:creationId xmlns:a16="http://schemas.microsoft.com/office/drawing/2014/main" id="{EDB5B0D9-1906-45DD-BEF5-11D82E39BED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602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_A">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cxnSp>
        <p:nvCxnSpPr>
          <p:cNvPr id="15" name="直線コネクタ 14">
            <a:extLst>
              <a:ext uri="{FF2B5EF4-FFF2-40B4-BE49-F238E27FC236}">
                <a16:creationId xmlns:a16="http://schemas.microsoft.com/office/drawing/2014/main" id="{104F7F1A-B91A-497F-A5DB-5E6916B6DB6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30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A-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5" name="コンテンツ プレースホルダー 6">
            <a:extLst>
              <a:ext uri="{FF2B5EF4-FFF2-40B4-BE49-F238E27FC236}">
                <a16:creationId xmlns:a16="http://schemas.microsoft.com/office/drawing/2014/main" id="{772436EF-038D-4313-AC03-5FFFE9166141}"/>
              </a:ext>
            </a:extLst>
          </p:cNvPr>
          <p:cNvSpPr>
            <a:spLocks noGrp="1"/>
          </p:cNvSpPr>
          <p:nvPr>
            <p:ph sz="quarter" idx="12" hasCustomPrompt="1"/>
          </p:nvPr>
        </p:nvSpPr>
        <p:spPr>
          <a:xfrm>
            <a:off x="524571" y="2181070"/>
            <a:ext cx="11149687" cy="3787930"/>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E462BAFC-C166-466D-BCD4-0A812FBFE0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159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_A-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2" name="コンテンツ プレースホルダー 6">
            <a:extLst>
              <a:ext uri="{FF2B5EF4-FFF2-40B4-BE49-F238E27FC236}">
                <a16:creationId xmlns:a16="http://schemas.microsoft.com/office/drawing/2014/main" id="{C542029F-B7BC-45F1-A6C3-3442B14C81BA}"/>
              </a:ext>
            </a:extLst>
          </p:cNvPr>
          <p:cNvSpPr>
            <a:spLocks noGrp="1"/>
          </p:cNvSpPr>
          <p:nvPr>
            <p:ph sz="quarter" idx="12" hasCustomPrompt="1"/>
          </p:nvPr>
        </p:nvSpPr>
        <p:spPr>
          <a:xfrm>
            <a:off x="524571" y="2555875"/>
            <a:ext cx="5393977" cy="3413125"/>
          </a:xfrm>
        </p:spPr>
        <p:txBody>
          <a:bodyPr>
            <a:normAutofit/>
          </a:bodyPr>
          <a:lstStyle>
            <a:lvl1pPr marL="0" indent="0">
              <a:buFontTx/>
              <a:buNone/>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97C67577-182D-48A6-9E68-A1EE36440543}"/>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endParaRPr kumimoji="1" lang="ja-JP" altLang="en-US" dirty="0"/>
          </a:p>
        </p:txBody>
      </p:sp>
      <p:cxnSp>
        <p:nvCxnSpPr>
          <p:cNvPr id="15" name="直線コネクタ 14">
            <a:extLst>
              <a:ext uri="{FF2B5EF4-FFF2-40B4-BE49-F238E27FC236}">
                <a16:creationId xmlns:a16="http://schemas.microsoft.com/office/drawing/2014/main" id="{6B82AE71-463C-4E40-AE94-9C561347421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238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B">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63"/>
          </a:xfrm>
        </p:spPr>
        <p:txBody>
          <a:bodyPr>
            <a:no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cxnSp>
        <p:nvCxnSpPr>
          <p:cNvPr id="12" name="直線コネクタ 11">
            <a:extLst>
              <a:ext uri="{FF2B5EF4-FFF2-40B4-BE49-F238E27FC236}">
                <a16:creationId xmlns:a16="http://schemas.microsoft.com/office/drawing/2014/main" id="{6B56B66F-04D8-4FF8-BBB3-B20DA456CF3C}"/>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96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Slide Number Placeholder 5"/>
          <p:cNvSpPr>
            <a:spLocks noGrp="1"/>
          </p:cNvSpPr>
          <p:nvPr>
            <p:ph type="sldNum" sz="quarter" idx="4"/>
          </p:nvPr>
        </p:nvSpPr>
        <p:spPr>
          <a:xfrm>
            <a:off x="11608823" y="6356350"/>
            <a:ext cx="398958" cy="365125"/>
          </a:xfrm>
          <a:prstGeom prst="rect">
            <a:avLst/>
          </a:prstGeom>
        </p:spPr>
        <p:txBody>
          <a:bodyPr vert="horz" wrap="none" lIns="91440" tIns="45720" rIns="91440" bIns="45720" rtlCol="0" anchor="ctr"/>
          <a:lstStyle>
            <a:lvl1pPr algn="r">
              <a:defRPr sz="1100" b="1">
                <a:solidFill>
                  <a:schemeClr val="tx1"/>
                </a:solidFill>
                <a:latin typeface="+mn-lt"/>
              </a:defRPr>
            </a:lvl1pPr>
          </a:lstStyle>
          <a:p>
            <a:fld id="{584EAAFE-CFE5-40AD-8E95-5BFF290DC5CF}" type="slidenum">
              <a:rPr kumimoji="1" lang="ja-JP" altLang="en-US" smtClean="0"/>
              <a:pPr/>
              <a:t>‹#›</a:t>
            </a:fld>
            <a:endParaRPr kumimoji="1" lang="ja-JP" altLang="en-US" dirty="0"/>
          </a:p>
        </p:txBody>
      </p:sp>
      <p:sp>
        <p:nvSpPr>
          <p:cNvPr id="7" name="テキスト ボックス 6">
            <a:extLst>
              <a:ext uri="{FF2B5EF4-FFF2-40B4-BE49-F238E27FC236}">
                <a16:creationId xmlns:a16="http://schemas.microsoft.com/office/drawing/2014/main" id="{F0D52A29-56AB-408C-80FF-70FF0C1F164A}"/>
              </a:ext>
            </a:extLst>
          </p:cNvPr>
          <p:cNvSpPr txBox="1"/>
          <p:nvPr userDrawn="1"/>
        </p:nvSpPr>
        <p:spPr>
          <a:xfrm>
            <a:off x="8670890" y="6356350"/>
            <a:ext cx="2937932" cy="338554"/>
          </a:xfrm>
          <a:prstGeom prst="rect">
            <a:avLst/>
          </a:prstGeom>
          <a:noFill/>
        </p:spPr>
        <p:txBody>
          <a:bodyPr wrap="square">
            <a:spAutoFit/>
          </a:bodyPr>
          <a:lstStyle/>
          <a:p>
            <a:pPr algn="r"/>
            <a:r>
              <a:rPr lang="en-US" altLang="ja-JP" sz="800" dirty="0">
                <a:solidFill>
                  <a:schemeClr val="bg1">
                    <a:lumMod val="75000"/>
                  </a:schemeClr>
                </a:solidFill>
              </a:rPr>
              <a:t>| Document Number 12345 | 2023 5 26 |  </a:t>
            </a:r>
          </a:p>
          <a:p>
            <a:pPr algn="r"/>
            <a:r>
              <a:rPr lang="en-US" altLang="ja-JP" sz="800" dirty="0">
                <a:solidFill>
                  <a:schemeClr val="bg1">
                    <a:lumMod val="75000"/>
                  </a:schemeClr>
                </a:solidFill>
              </a:rPr>
              <a:t>© Yokogawa Electric Corporation</a:t>
            </a:r>
          </a:p>
        </p:txBody>
      </p:sp>
    </p:spTree>
    <p:extLst>
      <p:ext uri="{BB962C8B-B14F-4D97-AF65-F5344CB8AC3E}">
        <p14:creationId xmlns:p14="http://schemas.microsoft.com/office/powerpoint/2010/main" val="285043785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17" r:id="rId3"/>
    <p:sldLayoutId id="2147483803"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02" r:id="rId17"/>
    <p:sldLayoutId id="2147483763" r:id="rId18"/>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36.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1.jpeg"/><Relationship Id="rId7" Type="http://schemas.openxmlformats.org/officeDocument/2006/relationships/image" Target="../media/image30.sv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43.sv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8" Type="http://schemas.openxmlformats.org/officeDocument/2006/relationships/image" Target="../media/image49.jpg"/><Relationship Id="rId3" Type="http://schemas.openxmlformats.org/officeDocument/2006/relationships/image" Target="../media/image110.png"/><Relationship Id="rId7" Type="http://schemas.openxmlformats.org/officeDocument/2006/relationships/image" Target="../media/image48.png"/><Relationship Id="rId2" Type="http://schemas.openxmlformats.org/officeDocument/2006/relationships/image" Target="../media/image10.png"/><Relationship Id="rId1" Type="http://schemas.openxmlformats.org/officeDocument/2006/relationships/slideLayout" Target="../slideLayouts/slideLayout9.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120.png"/></Relationships>
</file>

<file path=ppt/slides/_rels/slide2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9.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hyperlink" Target="https://www.promptingguide.ai/jp" TargetMode="Externa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xml"/><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sv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svg"/><Relationship Id="rId9" Type="http://schemas.openxmlformats.org/officeDocument/2006/relationships/image" Target="../media/image30.svg"/></Relationships>
</file>

<file path=ppt/slides/_rels/slide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0E2552A-DDB9-40EF-BF0E-3C852FB057ED}"/>
              </a:ext>
            </a:extLst>
          </p:cNvPr>
          <p:cNvSpPr>
            <a:spLocks noGrp="1"/>
          </p:cNvSpPr>
          <p:nvPr>
            <p:ph type="ctrTitle"/>
          </p:nvPr>
        </p:nvSpPr>
        <p:spPr/>
        <p:txBody>
          <a:bodyPr/>
          <a:lstStyle/>
          <a:p>
            <a:r>
              <a:rPr lang="en-US" altLang="ja-JP" dirty="0" err="1"/>
              <a:t>ChatGPT</a:t>
            </a:r>
            <a:r>
              <a:rPr lang="ja-JP" altLang="en-US" dirty="0"/>
              <a:t> 概要</a:t>
            </a:r>
          </a:p>
        </p:txBody>
      </p:sp>
      <p:sp>
        <p:nvSpPr>
          <p:cNvPr id="5" name="テキスト プレースホルダー 4">
            <a:extLst>
              <a:ext uri="{FF2B5EF4-FFF2-40B4-BE49-F238E27FC236}">
                <a16:creationId xmlns:a16="http://schemas.microsoft.com/office/drawing/2014/main" id="{8708777E-B80C-4799-B931-E2F3C145D1E5}"/>
              </a:ext>
            </a:extLst>
          </p:cNvPr>
          <p:cNvSpPr>
            <a:spLocks noGrp="1"/>
          </p:cNvSpPr>
          <p:nvPr>
            <p:ph type="body" sz="quarter" idx="13"/>
          </p:nvPr>
        </p:nvSpPr>
        <p:spPr/>
        <p:txBody>
          <a:bodyPr/>
          <a:lstStyle/>
          <a:p>
            <a:r>
              <a:rPr lang="ja-JP" altLang="en-US" dirty="0"/>
              <a:t>熊谷　渉，</a:t>
            </a:r>
            <a:r>
              <a:rPr lang="en-US" altLang="ja-JP" dirty="0"/>
              <a:t>Ph. D.</a:t>
            </a:r>
            <a:endParaRPr lang="ja-JP" altLang="en-US" dirty="0"/>
          </a:p>
        </p:txBody>
      </p:sp>
      <p:sp>
        <p:nvSpPr>
          <p:cNvPr id="6" name="テキスト プレースホルダー 5">
            <a:extLst>
              <a:ext uri="{FF2B5EF4-FFF2-40B4-BE49-F238E27FC236}">
                <a16:creationId xmlns:a16="http://schemas.microsoft.com/office/drawing/2014/main" id="{3A0A8E59-A952-4AF8-9C16-E3626B2E36B9}"/>
              </a:ext>
            </a:extLst>
          </p:cNvPr>
          <p:cNvSpPr>
            <a:spLocks noGrp="1"/>
          </p:cNvSpPr>
          <p:nvPr>
            <p:ph type="body" sz="quarter" idx="14"/>
          </p:nvPr>
        </p:nvSpPr>
        <p:spPr/>
        <p:txBody>
          <a:bodyPr/>
          <a:lstStyle/>
          <a:p>
            <a:r>
              <a:rPr lang="en-US" altLang="ja-JP" dirty="0"/>
              <a:t>YHQ </a:t>
            </a:r>
            <a:r>
              <a:rPr lang="ja-JP" altLang="en-US" dirty="0"/>
              <a:t>マーケティング本部 イノベーションセンター</a:t>
            </a:r>
            <a:endParaRPr lang="en-US" altLang="ja-JP" dirty="0"/>
          </a:p>
          <a:p>
            <a:r>
              <a:rPr lang="ja-JP" altLang="en-US" dirty="0"/>
              <a:t>プロジェクトデザイン部 オペレーショナルエクセレンス </a:t>
            </a:r>
            <a:r>
              <a:rPr lang="en-US" altLang="ja-JP" dirty="0"/>
              <a:t>Gr.</a:t>
            </a:r>
          </a:p>
        </p:txBody>
      </p:sp>
      <p:sp>
        <p:nvSpPr>
          <p:cNvPr id="7" name="テキスト プレースホルダー 6">
            <a:extLst>
              <a:ext uri="{FF2B5EF4-FFF2-40B4-BE49-F238E27FC236}">
                <a16:creationId xmlns:a16="http://schemas.microsoft.com/office/drawing/2014/main" id="{22282EF1-087D-4A23-B09D-4F88CE396B79}"/>
              </a:ext>
            </a:extLst>
          </p:cNvPr>
          <p:cNvSpPr>
            <a:spLocks noGrp="1"/>
          </p:cNvSpPr>
          <p:nvPr>
            <p:ph type="body" sz="quarter" idx="15"/>
          </p:nvPr>
        </p:nvSpPr>
        <p:spPr/>
        <p:txBody>
          <a:bodyPr/>
          <a:lstStyle/>
          <a:p>
            <a:r>
              <a:rPr lang="en-US" altLang="ja-JP" dirty="0"/>
              <a:t>2023</a:t>
            </a:r>
            <a:r>
              <a:rPr lang="ja-JP" altLang="en-US" dirty="0"/>
              <a:t>年</a:t>
            </a:r>
            <a:r>
              <a:rPr lang="en-US" altLang="ja-JP" dirty="0"/>
              <a:t>5</a:t>
            </a:r>
            <a:r>
              <a:rPr lang="ja-JP" altLang="en-US" dirty="0"/>
              <a:t>月</a:t>
            </a:r>
            <a:r>
              <a:rPr lang="en-US" altLang="ja-JP" dirty="0"/>
              <a:t>26</a:t>
            </a:r>
            <a:r>
              <a:rPr lang="ja-JP" altLang="en-US" dirty="0"/>
              <a:t>日</a:t>
            </a:r>
          </a:p>
        </p:txBody>
      </p:sp>
      <p:sp>
        <p:nvSpPr>
          <p:cNvPr id="8" name="サブタイトル 1">
            <a:extLst>
              <a:ext uri="{FF2B5EF4-FFF2-40B4-BE49-F238E27FC236}">
                <a16:creationId xmlns:a16="http://schemas.microsoft.com/office/drawing/2014/main" id="{F712EF0B-7DA3-4CB5-AAA1-F1379FEABDB7}"/>
              </a:ext>
            </a:extLst>
          </p:cNvPr>
          <p:cNvSpPr txBox="1">
            <a:spLocks/>
          </p:cNvSpPr>
          <p:nvPr/>
        </p:nvSpPr>
        <p:spPr>
          <a:xfrm>
            <a:off x="5264401" y="2472643"/>
            <a:ext cx="5790041" cy="4160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dirty="0">
                <a:solidFill>
                  <a:schemeClr val="bg1"/>
                </a:solidFill>
              </a:rPr>
              <a:t>全社技術委員会主催　</a:t>
            </a:r>
            <a:r>
              <a:rPr lang="en-US" altLang="ja-JP" sz="2400" dirty="0" err="1">
                <a:solidFill>
                  <a:schemeClr val="bg1"/>
                </a:solidFill>
              </a:rPr>
              <a:t>ChatGPT</a:t>
            </a:r>
            <a:r>
              <a:rPr lang="ja-JP" altLang="en-US" sz="2400" dirty="0">
                <a:solidFill>
                  <a:schemeClr val="bg1"/>
                </a:solidFill>
              </a:rPr>
              <a:t> セミナー</a:t>
            </a:r>
          </a:p>
        </p:txBody>
      </p:sp>
    </p:spTree>
    <p:extLst>
      <p:ext uri="{BB962C8B-B14F-4D97-AF65-F5344CB8AC3E}">
        <p14:creationId xmlns:p14="http://schemas.microsoft.com/office/powerpoint/2010/main" val="185215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2246"/>
            <a:ext cx="11400125" cy="518094"/>
          </a:xfrm>
        </p:spPr>
        <p:txBody>
          <a:bodyPr/>
          <a:lstStyle/>
          <a:p>
            <a:r>
              <a:rPr lang="ja-JP" altLang="en-US" dirty="0"/>
              <a:t>できること</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10</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5"/>
            <a:ext cx="11400125" cy="761680"/>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複雑かつ高度な指示にも柔軟に対応できる。</a:t>
            </a:r>
            <a:endParaRPr lang="en-US" altLang="ja-JP" sz="2800" dirty="0"/>
          </a:p>
        </p:txBody>
      </p:sp>
      <p:sp>
        <p:nvSpPr>
          <p:cNvPr id="4" name="テキスト ボックス 3">
            <a:extLst>
              <a:ext uri="{FF2B5EF4-FFF2-40B4-BE49-F238E27FC236}">
                <a16:creationId xmlns:a16="http://schemas.microsoft.com/office/drawing/2014/main" id="{A7201671-BC09-629B-B7D2-0347EAF4EF66}"/>
              </a:ext>
            </a:extLst>
          </p:cNvPr>
          <p:cNvSpPr txBox="1"/>
          <p:nvPr/>
        </p:nvSpPr>
        <p:spPr>
          <a:xfrm>
            <a:off x="2556826" y="2190404"/>
            <a:ext cx="110799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情報検索</a:t>
            </a:r>
          </a:p>
        </p:txBody>
      </p:sp>
      <p:sp>
        <p:nvSpPr>
          <p:cNvPr id="5" name="テキスト ボックス 4">
            <a:extLst>
              <a:ext uri="{FF2B5EF4-FFF2-40B4-BE49-F238E27FC236}">
                <a16:creationId xmlns:a16="http://schemas.microsoft.com/office/drawing/2014/main" id="{FE35C618-E97D-7349-A9D0-1EFCFA0ECED9}"/>
              </a:ext>
            </a:extLst>
          </p:cNvPr>
          <p:cNvSpPr txBox="1"/>
          <p:nvPr/>
        </p:nvSpPr>
        <p:spPr>
          <a:xfrm>
            <a:off x="793159" y="2880848"/>
            <a:ext cx="3422732" cy="3693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dirty="0"/>
              <a:t>1. </a:t>
            </a:r>
            <a:r>
              <a:rPr kumimoji="1" lang="ja-JP" altLang="en-US" dirty="0"/>
              <a:t>エンジンで、キーワードで検索する</a:t>
            </a:r>
          </a:p>
        </p:txBody>
      </p:sp>
      <p:sp>
        <p:nvSpPr>
          <p:cNvPr id="7" name="テキスト ボックス 6">
            <a:extLst>
              <a:ext uri="{FF2B5EF4-FFF2-40B4-BE49-F238E27FC236}">
                <a16:creationId xmlns:a16="http://schemas.microsoft.com/office/drawing/2014/main" id="{E4497447-EF28-0D85-0D05-FEEC655B8494}"/>
              </a:ext>
            </a:extLst>
          </p:cNvPr>
          <p:cNvSpPr txBox="1"/>
          <p:nvPr/>
        </p:nvSpPr>
        <p:spPr>
          <a:xfrm>
            <a:off x="7429293" y="2190404"/>
            <a:ext cx="318388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意思決定支援（アシスタント）</a:t>
            </a:r>
          </a:p>
        </p:txBody>
      </p:sp>
      <p:sp>
        <p:nvSpPr>
          <p:cNvPr id="9" name="テキスト ボックス 8">
            <a:extLst>
              <a:ext uri="{FF2B5EF4-FFF2-40B4-BE49-F238E27FC236}">
                <a16:creationId xmlns:a16="http://schemas.microsoft.com/office/drawing/2014/main" id="{5BE3C19C-8F73-B5BB-5031-84823EAD6AE0}"/>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en-US" altLang="ja-JP" sz="1600" b="1" dirty="0" err="1">
                <a:solidFill>
                  <a:schemeClr val="bg1"/>
                </a:solidFill>
              </a:rPr>
              <a:t>ChatGPT</a:t>
            </a:r>
            <a:endParaRPr kumimoji="1" lang="ja-JP" altLang="en-US" sz="1600" b="1" dirty="0">
              <a:solidFill>
                <a:schemeClr val="bg1"/>
              </a:solidFill>
            </a:endParaRPr>
          </a:p>
        </p:txBody>
      </p:sp>
      <p:cxnSp>
        <p:nvCxnSpPr>
          <p:cNvPr id="8" name="直線コネクタ 7">
            <a:extLst>
              <a:ext uri="{FF2B5EF4-FFF2-40B4-BE49-F238E27FC236}">
                <a16:creationId xmlns:a16="http://schemas.microsoft.com/office/drawing/2014/main" id="{094C96D1-8705-0623-B27A-30128E24AD6B}"/>
              </a:ext>
            </a:extLst>
          </p:cNvPr>
          <p:cNvCxnSpPr>
            <a:cxnSpLocks/>
          </p:cNvCxnSpPr>
          <p:nvPr/>
        </p:nvCxnSpPr>
        <p:spPr>
          <a:xfrm flipH="1">
            <a:off x="592061" y="2632767"/>
            <a:ext cx="503752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1A2ADBC3-0DC4-8589-39C4-C6B4E038334C}"/>
              </a:ext>
            </a:extLst>
          </p:cNvPr>
          <p:cNvCxnSpPr>
            <a:cxnSpLocks/>
          </p:cNvCxnSpPr>
          <p:nvPr/>
        </p:nvCxnSpPr>
        <p:spPr>
          <a:xfrm flipH="1">
            <a:off x="6373670" y="2632767"/>
            <a:ext cx="503752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3F45F2E1-A4A5-2381-37C1-257599AB4C50}"/>
              </a:ext>
            </a:extLst>
          </p:cNvPr>
          <p:cNvSpPr txBox="1"/>
          <p:nvPr/>
        </p:nvSpPr>
        <p:spPr>
          <a:xfrm>
            <a:off x="793159" y="3914833"/>
            <a:ext cx="4690708" cy="3693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dirty="0"/>
              <a:t>2. </a:t>
            </a:r>
            <a:r>
              <a:rPr kumimoji="1" lang="ja-JP" altLang="en-US" dirty="0"/>
              <a:t>検索結果から、サイトの内容を読み、咀嚼する</a:t>
            </a:r>
          </a:p>
        </p:txBody>
      </p:sp>
      <p:sp>
        <p:nvSpPr>
          <p:cNvPr id="16" name="テキスト ボックス 15">
            <a:extLst>
              <a:ext uri="{FF2B5EF4-FFF2-40B4-BE49-F238E27FC236}">
                <a16:creationId xmlns:a16="http://schemas.microsoft.com/office/drawing/2014/main" id="{2E1661AA-9B7B-8165-BD26-808F97DA69BF}"/>
              </a:ext>
            </a:extLst>
          </p:cNvPr>
          <p:cNvSpPr txBox="1"/>
          <p:nvPr/>
        </p:nvSpPr>
        <p:spPr>
          <a:xfrm>
            <a:off x="793159" y="4544634"/>
            <a:ext cx="4690708"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dirty="0"/>
              <a:t>3. </a:t>
            </a:r>
            <a:r>
              <a:rPr kumimoji="1" lang="ja-JP" altLang="en-US" dirty="0"/>
              <a:t>数ページのリンクから、目的に合致する論点を</a:t>
            </a:r>
            <a:br>
              <a:rPr kumimoji="1" lang="en-US" altLang="ja-JP" dirty="0"/>
            </a:br>
            <a:r>
              <a:rPr kumimoji="1" lang="ja-JP" altLang="en-US" dirty="0"/>
              <a:t>　  抽出し、自分で整理</a:t>
            </a:r>
          </a:p>
        </p:txBody>
      </p:sp>
      <p:sp>
        <p:nvSpPr>
          <p:cNvPr id="17" name="テキスト ボックス 16">
            <a:extLst>
              <a:ext uri="{FF2B5EF4-FFF2-40B4-BE49-F238E27FC236}">
                <a16:creationId xmlns:a16="http://schemas.microsoft.com/office/drawing/2014/main" id="{C8A9AFC9-48ED-022B-3BAC-C29EF2DF6A20}"/>
              </a:ext>
            </a:extLst>
          </p:cNvPr>
          <p:cNvSpPr txBox="1"/>
          <p:nvPr/>
        </p:nvSpPr>
        <p:spPr>
          <a:xfrm>
            <a:off x="6452902" y="2899320"/>
            <a:ext cx="3942105" cy="3693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dirty="0"/>
              <a:t>1. </a:t>
            </a:r>
            <a:r>
              <a:rPr kumimoji="1" lang="ja-JP" altLang="en-US" dirty="0"/>
              <a:t>目的や条件を添えた、指示を入力する</a:t>
            </a:r>
          </a:p>
        </p:txBody>
      </p:sp>
      <p:sp>
        <p:nvSpPr>
          <p:cNvPr id="18" name="テキスト ボックス 17">
            <a:extLst>
              <a:ext uri="{FF2B5EF4-FFF2-40B4-BE49-F238E27FC236}">
                <a16:creationId xmlns:a16="http://schemas.microsoft.com/office/drawing/2014/main" id="{E50C9445-AA28-AD55-C7B8-B04F733A67F4}"/>
              </a:ext>
            </a:extLst>
          </p:cNvPr>
          <p:cNvSpPr txBox="1"/>
          <p:nvPr/>
        </p:nvSpPr>
        <p:spPr>
          <a:xfrm>
            <a:off x="6452902" y="4875599"/>
            <a:ext cx="3740126" cy="3693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dirty="0"/>
              <a:t>2. </a:t>
            </a:r>
            <a:r>
              <a:rPr kumimoji="1" lang="ja-JP" altLang="en-US" dirty="0"/>
              <a:t>要約された回答文を読み、咀嚼する</a:t>
            </a:r>
          </a:p>
        </p:txBody>
      </p:sp>
      <p:sp>
        <p:nvSpPr>
          <p:cNvPr id="20" name="テキスト ボックス 19">
            <a:extLst>
              <a:ext uri="{FF2B5EF4-FFF2-40B4-BE49-F238E27FC236}">
                <a16:creationId xmlns:a16="http://schemas.microsoft.com/office/drawing/2014/main" id="{8F951A81-AD5E-1037-2B98-0B114C89A3DD}"/>
              </a:ext>
            </a:extLst>
          </p:cNvPr>
          <p:cNvSpPr txBox="1"/>
          <p:nvPr/>
        </p:nvSpPr>
        <p:spPr>
          <a:xfrm>
            <a:off x="6452902" y="5452794"/>
            <a:ext cx="3740126" cy="3693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dirty="0"/>
              <a:t>3. </a:t>
            </a:r>
            <a:r>
              <a:rPr kumimoji="1" lang="ja-JP" altLang="en-US" dirty="0"/>
              <a:t>追加指示をして、所望の結果を得る</a:t>
            </a:r>
          </a:p>
        </p:txBody>
      </p:sp>
      <p:sp>
        <p:nvSpPr>
          <p:cNvPr id="21" name="テキスト ボックス 20">
            <a:extLst>
              <a:ext uri="{FF2B5EF4-FFF2-40B4-BE49-F238E27FC236}">
                <a16:creationId xmlns:a16="http://schemas.microsoft.com/office/drawing/2014/main" id="{B35C10A9-FF39-8685-15BF-965FE3E0FB20}"/>
              </a:ext>
            </a:extLst>
          </p:cNvPr>
          <p:cNvSpPr txBox="1"/>
          <p:nvPr/>
        </p:nvSpPr>
        <p:spPr>
          <a:xfrm>
            <a:off x="793159" y="5470865"/>
            <a:ext cx="3685624" cy="3693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dirty="0"/>
              <a:t>4. </a:t>
            </a:r>
            <a:r>
              <a:rPr kumimoji="1" lang="ja-JP" altLang="en-US" dirty="0"/>
              <a:t>追加のキーワードで検索し、</a:t>
            </a:r>
            <a:r>
              <a:rPr kumimoji="1" lang="en-US" altLang="ja-JP" dirty="0"/>
              <a:t>2</a:t>
            </a:r>
            <a:r>
              <a:rPr kumimoji="1" lang="ja-JP" altLang="en-US" dirty="0"/>
              <a:t>に戻る</a:t>
            </a:r>
          </a:p>
        </p:txBody>
      </p:sp>
      <p:sp>
        <p:nvSpPr>
          <p:cNvPr id="22" name="テキスト ボックス 21">
            <a:extLst>
              <a:ext uri="{FF2B5EF4-FFF2-40B4-BE49-F238E27FC236}">
                <a16:creationId xmlns:a16="http://schemas.microsoft.com/office/drawing/2014/main" id="{0EE5C774-40EA-DF20-7566-72B9CD1B2C1B}"/>
              </a:ext>
            </a:extLst>
          </p:cNvPr>
          <p:cNvSpPr txBox="1"/>
          <p:nvPr/>
        </p:nvSpPr>
        <p:spPr>
          <a:xfrm>
            <a:off x="962922" y="1630842"/>
            <a:ext cx="10266155" cy="36933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accent1"/>
                </a:solidFill>
              </a:rPr>
              <a:t>目的：小学校で</a:t>
            </a:r>
            <a:r>
              <a:rPr kumimoji="1" lang="en-US" altLang="ja-JP" b="1" dirty="0" err="1">
                <a:solidFill>
                  <a:schemeClr val="accent1"/>
                </a:solidFill>
              </a:rPr>
              <a:t>ChatGPT</a:t>
            </a:r>
            <a:r>
              <a:rPr kumimoji="1" lang="ja-JP" altLang="en-US" b="1" dirty="0">
                <a:solidFill>
                  <a:schemeClr val="accent1"/>
                </a:solidFill>
              </a:rPr>
              <a:t>を使った教育を導入するとき、担任の先生が気を付けるべきポイントを知りたい。</a:t>
            </a:r>
            <a:endParaRPr kumimoji="1" lang="en-US" altLang="ja-JP" b="1" dirty="0">
              <a:solidFill>
                <a:schemeClr val="accent1"/>
              </a:solidFill>
            </a:endParaRPr>
          </a:p>
        </p:txBody>
      </p:sp>
      <p:sp>
        <p:nvSpPr>
          <p:cNvPr id="11" name="テキスト ボックス 10">
            <a:extLst>
              <a:ext uri="{FF2B5EF4-FFF2-40B4-BE49-F238E27FC236}">
                <a16:creationId xmlns:a16="http://schemas.microsoft.com/office/drawing/2014/main" id="{FB329AAA-8936-8621-ACF4-1DC0ECFE0FFD}"/>
              </a:ext>
            </a:extLst>
          </p:cNvPr>
          <p:cNvSpPr txBox="1"/>
          <p:nvPr/>
        </p:nvSpPr>
        <p:spPr>
          <a:xfrm>
            <a:off x="1148879" y="3314698"/>
            <a:ext cx="3825892" cy="446892"/>
          </a:xfrm>
          <a:prstGeom prst="rect">
            <a:avLst/>
          </a:prstGeom>
          <a:noFill/>
          <a:ln>
            <a:solidFill>
              <a:schemeClr val="tx1"/>
            </a:solidFill>
          </a:ln>
        </p:spPr>
        <p:txBody>
          <a:bodyPr wrap="square"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dirty="0"/>
              <a:t>　　　　　</a:t>
            </a:r>
            <a:r>
              <a:rPr kumimoji="1" lang="en-US" altLang="ja-JP" dirty="0" err="1"/>
              <a:t>ChatGPT</a:t>
            </a:r>
            <a:r>
              <a:rPr kumimoji="1" lang="ja-JP" altLang="en-US" dirty="0"/>
              <a:t>　小学校導入</a:t>
            </a:r>
            <a:endParaRPr kumimoji="1" lang="ja-JP" altLang="en-US" b="1" dirty="0"/>
          </a:p>
        </p:txBody>
      </p:sp>
      <p:sp>
        <p:nvSpPr>
          <p:cNvPr id="12" name="テキスト ボックス 11">
            <a:extLst>
              <a:ext uri="{FF2B5EF4-FFF2-40B4-BE49-F238E27FC236}">
                <a16:creationId xmlns:a16="http://schemas.microsoft.com/office/drawing/2014/main" id="{DD53A261-72EB-FF27-4084-B2ED76DAF540}"/>
              </a:ext>
            </a:extLst>
          </p:cNvPr>
          <p:cNvSpPr txBox="1"/>
          <p:nvPr/>
        </p:nvSpPr>
        <p:spPr>
          <a:xfrm>
            <a:off x="6647499" y="3305266"/>
            <a:ext cx="4763698" cy="1477328"/>
          </a:xfrm>
          <a:prstGeom prst="rect">
            <a:avLst/>
          </a:prstGeom>
          <a:noFill/>
          <a:ln>
            <a:solidFill>
              <a:schemeClr val="tx1"/>
            </a:solidFill>
          </a:ln>
        </p:spPr>
        <p:txBody>
          <a:bodyPr wrap="square"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dirty="0"/>
              <a:t>あなたは</a:t>
            </a:r>
            <a:r>
              <a:rPr kumimoji="1" lang="en-US" altLang="ja-JP" dirty="0" err="1"/>
              <a:t>ChatGPT</a:t>
            </a:r>
            <a:r>
              <a:rPr kumimoji="1" lang="ja-JP" altLang="en-US" dirty="0"/>
              <a:t>の専門家です。今後、小学校で</a:t>
            </a:r>
            <a:r>
              <a:rPr kumimoji="1" lang="en-US" altLang="ja-JP" dirty="0" err="1"/>
              <a:t>ChatGPT</a:t>
            </a:r>
            <a:r>
              <a:rPr kumimoji="1" lang="ja-JP" altLang="en-US" dirty="0"/>
              <a:t>を使った教育を導入することを検討しています。このとき、小学生に教育する先生、あるいは教育を受ける小学生に対して、それぞれアドバイスしてください。</a:t>
            </a:r>
            <a:endParaRPr kumimoji="1" lang="ja-JP" altLang="en-US" b="1" dirty="0"/>
          </a:p>
        </p:txBody>
      </p:sp>
      <p:pic>
        <p:nvPicPr>
          <p:cNvPr id="19" name="グラフィックス 18" descr="拡大鏡 単色塗りつぶし">
            <a:extLst>
              <a:ext uri="{FF2B5EF4-FFF2-40B4-BE49-F238E27FC236}">
                <a16:creationId xmlns:a16="http://schemas.microsoft.com/office/drawing/2014/main" id="{6B488537-C2ED-AFC3-D8E0-0D14EDA334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3550" y="3379956"/>
            <a:ext cx="316376" cy="316376"/>
          </a:xfrm>
          <a:prstGeom prst="rect">
            <a:avLst/>
          </a:prstGeom>
        </p:spPr>
      </p:pic>
    </p:spTree>
    <p:extLst>
      <p:ext uri="{BB962C8B-B14F-4D97-AF65-F5344CB8AC3E}">
        <p14:creationId xmlns:p14="http://schemas.microsoft.com/office/powerpoint/2010/main" val="3482298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4" y="250559"/>
            <a:ext cx="11400125" cy="518094"/>
          </a:xfrm>
        </p:spPr>
        <p:txBody>
          <a:bodyPr/>
          <a:lstStyle/>
          <a:p>
            <a:r>
              <a:rPr lang="ja-JP" altLang="en-US" dirty="0"/>
              <a:t>タスク例</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11</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752405"/>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人間が日常的に行うタスクにも、幅広く対応可能。</a:t>
            </a:r>
            <a:endParaRPr lang="en-US" altLang="ja-JP" sz="28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en-US" altLang="ja-JP" sz="1600" b="1" dirty="0" err="1">
                <a:solidFill>
                  <a:schemeClr val="bg1"/>
                </a:solidFill>
              </a:rPr>
              <a:t>ChatGPT</a:t>
            </a:r>
            <a:endParaRPr kumimoji="1" lang="ja-JP" altLang="en-US" sz="1600" b="1" dirty="0">
              <a:solidFill>
                <a:schemeClr val="bg1"/>
              </a:solidFill>
            </a:endParaRPr>
          </a:p>
        </p:txBody>
      </p:sp>
      <p:sp>
        <p:nvSpPr>
          <p:cNvPr id="4" name="正方形/長方形 3">
            <a:extLst>
              <a:ext uri="{FF2B5EF4-FFF2-40B4-BE49-F238E27FC236}">
                <a16:creationId xmlns:a16="http://schemas.microsoft.com/office/drawing/2014/main" id="{10C4DBC7-69FC-41F9-810A-8139147CFE05}"/>
              </a:ext>
            </a:extLst>
          </p:cNvPr>
          <p:cNvSpPr/>
          <p:nvPr/>
        </p:nvSpPr>
        <p:spPr>
          <a:xfrm>
            <a:off x="681829" y="2534802"/>
            <a:ext cx="2280671" cy="4953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文章の校正・添削</a:t>
            </a:r>
          </a:p>
        </p:txBody>
      </p:sp>
      <p:sp>
        <p:nvSpPr>
          <p:cNvPr id="6" name="正方形/長方形 5">
            <a:extLst>
              <a:ext uri="{FF2B5EF4-FFF2-40B4-BE49-F238E27FC236}">
                <a16:creationId xmlns:a16="http://schemas.microsoft.com/office/drawing/2014/main" id="{756BA952-E94F-47EC-57C7-AA6DFDEAD63B}"/>
              </a:ext>
            </a:extLst>
          </p:cNvPr>
          <p:cNvSpPr/>
          <p:nvPr/>
        </p:nvSpPr>
        <p:spPr>
          <a:xfrm>
            <a:off x="681829" y="3135536"/>
            <a:ext cx="2280671" cy="4953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文章・概念の要約</a:t>
            </a:r>
          </a:p>
        </p:txBody>
      </p:sp>
      <p:sp>
        <p:nvSpPr>
          <p:cNvPr id="7" name="正方形/長方形 6">
            <a:extLst>
              <a:ext uri="{FF2B5EF4-FFF2-40B4-BE49-F238E27FC236}">
                <a16:creationId xmlns:a16="http://schemas.microsoft.com/office/drawing/2014/main" id="{C5BB1FC9-000C-E951-3D92-40C296B853ED}"/>
              </a:ext>
            </a:extLst>
          </p:cNvPr>
          <p:cNvSpPr/>
          <p:nvPr/>
        </p:nvSpPr>
        <p:spPr>
          <a:xfrm>
            <a:off x="7138225" y="2543589"/>
            <a:ext cx="4747596"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従来から可能なタスクだが、精度が大幅に向上</a:t>
            </a:r>
          </a:p>
        </p:txBody>
      </p:sp>
      <p:sp>
        <p:nvSpPr>
          <p:cNvPr id="10" name="正方形/長方形 9">
            <a:extLst>
              <a:ext uri="{FF2B5EF4-FFF2-40B4-BE49-F238E27FC236}">
                <a16:creationId xmlns:a16="http://schemas.microsoft.com/office/drawing/2014/main" id="{2AC0C4F1-1B9F-75C3-84AA-1B97BC66A3D2}"/>
              </a:ext>
            </a:extLst>
          </p:cNvPr>
          <p:cNvSpPr/>
          <p:nvPr/>
        </p:nvSpPr>
        <p:spPr>
          <a:xfrm>
            <a:off x="7510446" y="4561318"/>
            <a:ext cx="4003155"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新規に対応可能なレベルとなったタスク</a:t>
            </a:r>
          </a:p>
        </p:txBody>
      </p:sp>
      <p:sp>
        <p:nvSpPr>
          <p:cNvPr id="12" name="正方形/長方形 11">
            <a:extLst>
              <a:ext uri="{FF2B5EF4-FFF2-40B4-BE49-F238E27FC236}">
                <a16:creationId xmlns:a16="http://schemas.microsoft.com/office/drawing/2014/main" id="{78812D63-2C05-DF22-A5AE-93C4940AFF25}"/>
              </a:ext>
            </a:extLst>
          </p:cNvPr>
          <p:cNvSpPr/>
          <p:nvPr/>
        </p:nvSpPr>
        <p:spPr>
          <a:xfrm>
            <a:off x="681829" y="3979207"/>
            <a:ext cx="2280671" cy="4953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思考の壁打ち・指摘</a:t>
            </a:r>
          </a:p>
        </p:txBody>
      </p:sp>
      <p:sp>
        <p:nvSpPr>
          <p:cNvPr id="13" name="正方形/長方形 12">
            <a:extLst>
              <a:ext uri="{FF2B5EF4-FFF2-40B4-BE49-F238E27FC236}">
                <a16:creationId xmlns:a16="http://schemas.microsoft.com/office/drawing/2014/main" id="{19AFF06A-4714-EE87-EB93-9440B2160581}"/>
              </a:ext>
            </a:extLst>
          </p:cNvPr>
          <p:cNvSpPr/>
          <p:nvPr/>
        </p:nvSpPr>
        <p:spPr>
          <a:xfrm>
            <a:off x="681829" y="4576848"/>
            <a:ext cx="2280671" cy="4953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論点抽出・整理</a:t>
            </a:r>
          </a:p>
        </p:txBody>
      </p:sp>
      <p:sp>
        <p:nvSpPr>
          <p:cNvPr id="15" name="正方形/長方形 14">
            <a:extLst>
              <a:ext uri="{FF2B5EF4-FFF2-40B4-BE49-F238E27FC236}">
                <a16:creationId xmlns:a16="http://schemas.microsoft.com/office/drawing/2014/main" id="{83576C7A-584B-23FE-8E4A-1A574E96CBD0}"/>
              </a:ext>
            </a:extLst>
          </p:cNvPr>
          <p:cNvSpPr/>
          <p:nvPr/>
        </p:nvSpPr>
        <p:spPr>
          <a:xfrm>
            <a:off x="681829" y="5189726"/>
            <a:ext cx="2280671" cy="4953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アイディア提案</a:t>
            </a:r>
          </a:p>
        </p:txBody>
      </p:sp>
      <p:sp>
        <p:nvSpPr>
          <p:cNvPr id="16" name="右中かっこ 15">
            <a:extLst>
              <a:ext uri="{FF2B5EF4-FFF2-40B4-BE49-F238E27FC236}">
                <a16:creationId xmlns:a16="http://schemas.microsoft.com/office/drawing/2014/main" id="{220128A8-C34A-1BB5-072F-277F5FAE3E9B}"/>
              </a:ext>
            </a:extLst>
          </p:cNvPr>
          <p:cNvSpPr/>
          <p:nvPr/>
        </p:nvSpPr>
        <p:spPr>
          <a:xfrm>
            <a:off x="6779418" y="3872048"/>
            <a:ext cx="222315" cy="1871789"/>
          </a:xfrm>
          <a:prstGeom prst="rightBrace">
            <a:avLst/>
          </a:prstGeom>
          <a:ln>
            <a:solidFill>
              <a:schemeClr val="accent4">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AFE2BCDA-B1D9-326B-FECC-9EB8F7A9CB8D}"/>
              </a:ext>
            </a:extLst>
          </p:cNvPr>
          <p:cNvSpPr/>
          <p:nvPr/>
        </p:nvSpPr>
        <p:spPr>
          <a:xfrm>
            <a:off x="681829" y="1935094"/>
            <a:ext cx="2280671" cy="4953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文章の翻訳</a:t>
            </a:r>
          </a:p>
        </p:txBody>
      </p:sp>
      <p:sp>
        <p:nvSpPr>
          <p:cNvPr id="18" name="右中かっこ 17">
            <a:extLst>
              <a:ext uri="{FF2B5EF4-FFF2-40B4-BE49-F238E27FC236}">
                <a16:creationId xmlns:a16="http://schemas.microsoft.com/office/drawing/2014/main" id="{F2ED5B48-3359-7DC3-853D-B5E052810A12}"/>
              </a:ext>
            </a:extLst>
          </p:cNvPr>
          <p:cNvSpPr/>
          <p:nvPr/>
        </p:nvSpPr>
        <p:spPr>
          <a:xfrm>
            <a:off x="6803708" y="1830469"/>
            <a:ext cx="198025" cy="1920926"/>
          </a:xfrm>
          <a:prstGeom prst="rightBrace">
            <a:avLst/>
          </a:prstGeom>
          <a:ln>
            <a:solidFill>
              <a:schemeClr val="accent3">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CE96D270-D353-BF17-BB24-293D682DCC21}"/>
              </a:ext>
            </a:extLst>
          </p:cNvPr>
          <p:cNvSpPr txBox="1"/>
          <p:nvPr/>
        </p:nvSpPr>
        <p:spPr>
          <a:xfrm>
            <a:off x="9339414" y="5837426"/>
            <a:ext cx="2577765" cy="307777"/>
          </a:xfrm>
          <a:prstGeom prst="rect">
            <a:avLst/>
          </a:prstGeom>
          <a:noFill/>
        </p:spPr>
        <p:txBody>
          <a:bodyPr wrap="square" rtlCol="0">
            <a:spAutoFit/>
          </a:bodyPr>
          <a:lstStyle/>
          <a:p>
            <a:r>
              <a:rPr kumimoji="1" lang="en-US" altLang="ja-JP" sz="1400" dirty="0"/>
              <a:t>※https://t.co/iYKbNSR7YG</a:t>
            </a:r>
            <a:endParaRPr kumimoji="1" lang="ja-JP" altLang="en-US" sz="1400" dirty="0"/>
          </a:p>
        </p:txBody>
      </p:sp>
      <p:sp>
        <p:nvSpPr>
          <p:cNvPr id="20" name="正方形/長方形 19">
            <a:extLst>
              <a:ext uri="{FF2B5EF4-FFF2-40B4-BE49-F238E27FC236}">
                <a16:creationId xmlns:a16="http://schemas.microsoft.com/office/drawing/2014/main" id="{39B2592B-BF45-565B-0EBA-1D8CF059B124}"/>
              </a:ext>
            </a:extLst>
          </p:cNvPr>
          <p:cNvSpPr/>
          <p:nvPr/>
        </p:nvSpPr>
        <p:spPr>
          <a:xfrm>
            <a:off x="3081384" y="1935094"/>
            <a:ext cx="2555075"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「〇〇を英語に翻訳して。」</a:t>
            </a:r>
          </a:p>
        </p:txBody>
      </p:sp>
      <p:sp>
        <p:nvSpPr>
          <p:cNvPr id="21" name="正方形/長方形 20">
            <a:extLst>
              <a:ext uri="{FF2B5EF4-FFF2-40B4-BE49-F238E27FC236}">
                <a16:creationId xmlns:a16="http://schemas.microsoft.com/office/drawing/2014/main" id="{A6E4750B-BCFF-C810-31C3-92E0C4CCF420}"/>
              </a:ext>
            </a:extLst>
          </p:cNvPr>
          <p:cNvSpPr/>
          <p:nvPr/>
        </p:nvSpPr>
        <p:spPr>
          <a:xfrm>
            <a:off x="3081384" y="2535829"/>
            <a:ext cx="2555075"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「〇〇を添削して。」</a:t>
            </a:r>
          </a:p>
        </p:txBody>
      </p:sp>
      <p:sp>
        <p:nvSpPr>
          <p:cNvPr id="22" name="正方形/長方形 21">
            <a:extLst>
              <a:ext uri="{FF2B5EF4-FFF2-40B4-BE49-F238E27FC236}">
                <a16:creationId xmlns:a16="http://schemas.microsoft.com/office/drawing/2014/main" id="{D875EF9E-992C-D134-CB87-F2383ECABE80}"/>
              </a:ext>
            </a:extLst>
          </p:cNvPr>
          <p:cNvSpPr/>
          <p:nvPr/>
        </p:nvSpPr>
        <p:spPr>
          <a:xfrm>
            <a:off x="3081384" y="3136563"/>
            <a:ext cx="3160253"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「〇〇を</a:t>
            </a:r>
            <a:r>
              <a:rPr kumimoji="1" lang="en-US" altLang="ja-JP" sz="1600" dirty="0">
                <a:solidFill>
                  <a:schemeClr val="tx1"/>
                </a:solidFill>
              </a:rPr>
              <a:t>100</a:t>
            </a:r>
            <a:r>
              <a:rPr kumimoji="1" lang="ja-JP" altLang="en-US" sz="1600" dirty="0">
                <a:solidFill>
                  <a:schemeClr val="tx1"/>
                </a:solidFill>
              </a:rPr>
              <a:t>字以内に要約して。」</a:t>
            </a:r>
          </a:p>
        </p:txBody>
      </p:sp>
      <p:sp>
        <p:nvSpPr>
          <p:cNvPr id="23" name="正方形/長方形 22">
            <a:extLst>
              <a:ext uri="{FF2B5EF4-FFF2-40B4-BE49-F238E27FC236}">
                <a16:creationId xmlns:a16="http://schemas.microsoft.com/office/drawing/2014/main" id="{A8FC4A4C-0A0E-1CEE-7BB5-61678AF9F4FB}"/>
              </a:ext>
            </a:extLst>
          </p:cNvPr>
          <p:cNvSpPr/>
          <p:nvPr/>
        </p:nvSpPr>
        <p:spPr>
          <a:xfrm>
            <a:off x="3081384" y="3981260"/>
            <a:ext cx="3540395"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「あなたはプロの〇〇です。～について議論するので、改善点を指摘して。」</a:t>
            </a:r>
          </a:p>
        </p:txBody>
      </p:sp>
      <p:sp>
        <p:nvSpPr>
          <p:cNvPr id="24" name="正方形/長方形 23">
            <a:extLst>
              <a:ext uri="{FF2B5EF4-FFF2-40B4-BE49-F238E27FC236}">
                <a16:creationId xmlns:a16="http://schemas.microsoft.com/office/drawing/2014/main" id="{DE0E919F-37D0-88C9-D497-13BD341A2E59}"/>
              </a:ext>
            </a:extLst>
          </p:cNvPr>
          <p:cNvSpPr/>
          <p:nvPr/>
        </p:nvSpPr>
        <p:spPr>
          <a:xfrm>
            <a:off x="3081384" y="4578901"/>
            <a:ext cx="3540395"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「〇〇と</a:t>
            </a:r>
            <a:r>
              <a:rPr kumimoji="1" lang="en-US" altLang="ja-JP" sz="1600" dirty="0">
                <a:solidFill>
                  <a:schemeClr val="tx1"/>
                </a:solidFill>
              </a:rPr>
              <a:t>××</a:t>
            </a:r>
            <a:r>
              <a:rPr kumimoji="1" lang="ja-JP" altLang="en-US" sz="1600" dirty="0">
                <a:solidFill>
                  <a:schemeClr val="tx1"/>
                </a:solidFill>
              </a:rPr>
              <a:t>について、項目毎に表形式で比較して。」</a:t>
            </a:r>
          </a:p>
        </p:txBody>
      </p:sp>
      <p:sp>
        <p:nvSpPr>
          <p:cNvPr id="25" name="正方形/長方形 24">
            <a:extLst>
              <a:ext uri="{FF2B5EF4-FFF2-40B4-BE49-F238E27FC236}">
                <a16:creationId xmlns:a16="http://schemas.microsoft.com/office/drawing/2014/main" id="{A64CCE3E-DC4F-A8B8-E9D1-EAF69FC1FDEE}"/>
              </a:ext>
            </a:extLst>
          </p:cNvPr>
          <p:cNvSpPr/>
          <p:nvPr/>
        </p:nvSpPr>
        <p:spPr>
          <a:xfrm>
            <a:off x="3081384" y="5189726"/>
            <a:ext cx="3540395"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「人気の出るグルメブログを書きたいです。そのブログの文章案を提示して。」</a:t>
            </a:r>
          </a:p>
        </p:txBody>
      </p:sp>
      <p:sp>
        <p:nvSpPr>
          <p:cNvPr id="26" name="正方形/長方形 25">
            <a:extLst>
              <a:ext uri="{FF2B5EF4-FFF2-40B4-BE49-F238E27FC236}">
                <a16:creationId xmlns:a16="http://schemas.microsoft.com/office/drawing/2014/main" id="{7A959E31-413E-FB79-E81E-3D155275C752}"/>
              </a:ext>
            </a:extLst>
          </p:cNvPr>
          <p:cNvSpPr/>
          <p:nvPr/>
        </p:nvSpPr>
        <p:spPr>
          <a:xfrm>
            <a:off x="8414428" y="2988105"/>
            <a:ext cx="2195190"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a:t>
            </a:r>
            <a:r>
              <a:rPr kumimoji="1" lang="ja-JP" altLang="en-US" b="1" dirty="0">
                <a:solidFill>
                  <a:schemeClr val="tx1"/>
                </a:solidFill>
              </a:rPr>
              <a:t>人間オリジナル</a:t>
            </a:r>
            <a:r>
              <a:rPr kumimoji="1" lang="ja-JP" altLang="en-US" dirty="0">
                <a:solidFill>
                  <a:schemeClr val="tx1"/>
                </a:solidFill>
              </a:rPr>
              <a:t>）</a:t>
            </a:r>
          </a:p>
        </p:txBody>
      </p:sp>
      <p:sp>
        <p:nvSpPr>
          <p:cNvPr id="27" name="正方形/長方形 26">
            <a:extLst>
              <a:ext uri="{FF2B5EF4-FFF2-40B4-BE49-F238E27FC236}">
                <a16:creationId xmlns:a16="http://schemas.microsoft.com/office/drawing/2014/main" id="{AAF32924-E9E7-F8C5-F0B0-E37B5B684291}"/>
              </a:ext>
            </a:extLst>
          </p:cNvPr>
          <p:cNvSpPr/>
          <p:nvPr/>
        </p:nvSpPr>
        <p:spPr>
          <a:xfrm>
            <a:off x="8414428" y="4969477"/>
            <a:ext cx="2195190"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a:t>
            </a:r>
            <a:r>
              <a:rPr kumimoji="1" lang="en-US" altLang="ja-JP" b="1" dirty="0">
                <a:solidFill>
                  <a:schemeClr val="tx1"/>
                </a:solidFill>
              </a:rPr>
              <a:t>AI</a:t>
            </a:r>
            <a:r>
              <a:rPr kumimoji="1" lang="ja-JP" altLang="en-US" b="1" dirty="0">
                <a:solidFill>
                  <a:schemeClr val="tx1"/>
                </a:solidFill>
              </a:rPr>
              <a:t>オリジナル</a:t>
            </a:r>
            <a:r>
              <a:rPr kumimoji="1" lang="ja-JP" altLang="en-US" dirty="0">
                <a:solidFill>
                  <a:schemeClr val="tx1"/>
                </a:solidFill>
              </a:rPr>
              <a:t>）</a:t>
            </a:r>
          </a:p>
        </p:txBody>
      </p:sp>
    </p:spTree>
    <p:extLst>
      <p:ext uri="{BB962C8B-B14F-4D97-AF65-F5344CB8AC3E}">
        <p14:creationId xmlns:p14="http://schemas.microsoft.com/office/powerpoint/2010/main" val="1310459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利用形態</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12</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5"/>
            <a:ext cx="11400125" cy="984607"/>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プラン</a:t>
            </a:r>
            <a:r>
              <a:rPr lang="en-US" altLang="ja-JP" sz="2800" dirty="0"/>
              <a:t>※</a:t>
            </a:r>
            <a:r>
              <a:rPr lang="ja-JP" altLang="en-US" sz="2800" dirty="0"/>
              <a:t>によって、使用可能な</a:t>
            </a:r>
            <a:r>
              <a:rPr lang="en-US" altLang="ja-JP" sz="2800" dirty="0"/>
              <a:t>GPT</a:t>
            </a:r>
            <a:r>
              <a:rPr lang="ja-JP" altLang="en-US" sz="2800" dirty="0"/>
              <a:t>のバージョンや機能が異なる。</a:t>
            </a:r>
            <a:endParaRPr lang="en-US" altLang="ja-JP" sz="2800" dirty="0"/>
          </a:p>
          <a:p>
            <a:pPr lvl="1">
              <a:defRPr/>
            </a:pPr>
            <a:r>
              <a:rPr lang="ja-JP" altLang="en-US" sz="2400" dirty="0"/>
              <a:t>課金制の</a:t>
            </a:r>
            <a:r>
              <a:rPr lang="en-US" altLang="ja-JP" sz="2400" dirty="0"/>
              <a:t>plus</a:t>
            </a:r>
            <a:r>
              <a:rPr lang="ja-JP" altLang="en-US" sz="2400" dirty="0"/>
              <a:t>ユーザは、高精度モデルや最新機能の先行利用が可能</a:t>
            </a:r>
            <a:endParaRPr lang="en-US" altLang="ja-JP" sz="2400" dirty="0"/>
          </a:p>
          <a:p>
            <a:pPr lvl="1">
              <a:defRPr/>
            </a:pPr>
            <a:r>
              <a:rPr lang="ja-JP" altLang="en-US" sz="2400" dirty="0"/>
              <a:t>ただし、今後無償版にも展開される可能性もある</a:t>
            </a:r>
            <a:endParaRPr lang="en-US" altLang="ja-JP" sz="24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en-US" altLang="ja-JP" sz="1600" b="1" dirty="0" err="1">
                <a:solidFill>
                  <a:schemeClr val="bg1"/>
                </a:solidFill>
              </a:rPr>
              <a:t>ChatGPT</a:t>
            </a:r>
            <a:endParaRPr kumimoji="1" lang="ja-JP" altLang="en-US" sz="1600" b="1" dirty="0">
              <a:solidFill>
                <a:schemeClr val="bg1"/>
              </a:solidFill>
            </a:endParaRPr>
          </a:p>
        </p:txBody>
      </p:sp>
      <p:graphicFrame>
        <p:nvGraphicFramePr>
          <p:cNvPr id="23" name="表 4">
            <a:extLst>
              <a:ext uri="{FF2B5EF4-FFF2-40B4-BE49-F238E27FC236}">
                <a16:creationId xmlns:a16="http://schemas.microsoft.com/office/drawing/2014/main" id="{D5AC0D28-C9F7-C325-EB5D-C4268763AD04}"/>
              </a:ext>
            </a:extLst>
          </p:cNvPr>
          <p:cNvGraphicFramePr>
            <a:graphicFrameLocks noGrp="1"/>
          </p:cNvGraphicFramePr>
          <p:nvPr>
            <p:extLst>
              <p:ext uri="{D42A27DB-BD31-4B8C-83A1-F6EECF244321}">
                <p14:modId xmlns:p14="http://schemas.microsoft.com/office/powerpoint/2010/main" val="1357405533"/>
              </p:ext>
            </p:extLst>
          </p:nvPr>
        </p:nvGraphicFramePr>
        <p:xfrm>
          <a:off x="1299383" y="3179445"/>
          <a:ext cx="9593233" cy="1584960"/>
        </p:xfrm>
        <a:graphic>
          <a:graphicData uri="http://schemas.openxmlformats.org/drawingml/2006/table">
            <a:tbl>
              <a:tblPr firstRow="1" bandRow="1">
                <a:tableStyleId>{5C22544A-7EE6-4342-B048-85BDC9FD1C3A}</a:tableStyleId>
              </a:tblPr>
              <a:tblGrid>
                <a:gridCol w="1865022">
                  <a:extLst>
                    <a:ext uri="{9D8B030D-6E8A-4147-A177-3AD203B41FA5}">
                      <a16:colId xmlns:a16="http://schemas.microsoft.com/office/drawing/2014/main" val="3133515642"/>
                    </a:ext>
                  </a:extLst>
                </a:gridCol>
                <a:gridCol w="1436170">
                  <a:extLst>
                    <a:ext uri="{9D8B030D-6E8A-4147-A177-3AD203B41FA5}">
                      <a16:colId xmlns:a16="http://schemas.microsoft.com/office/drawing/2014/main" val="2037738930"/>
                    </a:ext>
                  </a:extLst>
                </a:gridCol>
                <a:gridCol w="1895475">
                  <a:extLst>
                    <a:ext uri="{9D8B030D-6E8A-4147-A177-3AD203B41FA5}">
                      <a16:colId xmlns:a16="http://schemas.microsoft.com/office/drawing/2014/main" val="2460280327"/>
                    </a:ext>
                  </a:extLst>
                </a:gridCol>
                <a:gridCol w="2143125">
                  <a:extLst>
                    <a:ext uri="{9D8B030D-6E8A-4147-A177-3AD203B41FA5}">
                      <a16:colId xmlns:a16="http://schemas.microsoft.com/office/drawing/2014/main" val="798290299"/>
                    </a:ext>
                  </a:extLst>
                </a:gridCol>
                <a:gridCol w="2253441">
                  <a:extLst>
                    <a:ext uri="{9D8B030D-6E8A-4147-A177-3AD203B41FA5}">
                      <a16:colId xmlns:a16="http://schemas.microsoft.com/office/drawing/2014/main" val="2656022453"/>
                    </a:ext>
                  </a:extLst>
                </a:gridCol>
              </a:tblGrid>
              <a:tr h="370840">
                <a:tc>
                  <a:txBody>
                    <a:bodyPr/>
                    <a:lstStyle/>
                    <a:p>
                      <a:r>
                        <a:rPr kumimoji="1" lang="ja-JP" altLang="en-US" sz="2000" b="1" dirty="0">
                          <a:solidFill>
                            <a:schemeClr val="bg1"/>
                          </a:solidFill>
                        </a:rPr>
                        <a:t>利用形態</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プラン</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dirty="0">
                          <a:solidFill>
                            <a:schemeClr val="bg1"/>
                          </a:solidFill>
                        </a:rPr>
                        <a:t>料金</a:t>
                      </a:r>
                      <a:endParaRPr kumimoji="1" lang="ja-JP" alt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1" dirty="0">
                          <a:solidFill>
                            <a:schemeClr val="bg1"/>
                          </a:solidFill>
                        </a:rPr>
                        <a:t>GPT </a:t>
                      </a:r>
                      <a:r>
                        <a:rPr kumimoji="1" lang="ja-JP" altLang="en-US" sz="2000" b="1" dirty="0">
                          <a:solidFill>
                            <a:schemeClr val="bg1"/>
                          </a:solidFill>
                        </a:rPr>
                        <a:t>バージョン</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dirty="0">
                          <a:solidFill>
                            <a:schemeClr val="bg1"/>
                          </a:solidFill>
                        </a:rPr>
                        <a:t>アクセス制限</a:t>
                      </a:r>
                      <a:endParaRPr kumimoji="1" lang="ja-JP" alt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805461"/>
                  </a:ext>
                </a:extLst>
              </a:tr>
              <a:tr h="370840">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1" dirty="0">
                          <a:solidFill>
                            <a:schemeClr val="bg1"/>
                          </a:solidFill>
                        </a:rPr>
                        <a:t>Web</a:t>
                      </a:r>
                      <a:r>
                        <a:rPr kumimoji="1" lang="ja-JP" altLang="en-US" sz="2000" b="1" dirty="0">
                          <a:solidFill>
                            <a:schemeClr val="bg1"/>
                          </a:solidFill>
                        </a:rPr>
                        <a:t>サービス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1"/>
                    </a:solidFill>
                  </a:tcPr>
                </a:tc>
                <a:tc>
                  <a:txBody>
                    <a:bodyPr/>
                    <a:lstStyle/>
                    <a:p>
                      <a:pPr algn="ctr"/>
                      <a:r>
                        <a:rPr kumimoji="1" lang="ja-JP" altLang="en-US" sz="2000" dirty="0"/>
                        <a:t>無償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000" dirty="0"/>
                        <a:t>無料</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a:t>V3.5</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000" dirty="0"/>
                        <a:t>有</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7658535"/>
                  </a:ext>
                </a:extLst>
              </a:tr>
              <a:tr h="37084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solidFill>
                  </a:tcPr>
                </a:tc>
                <a:tc>
                  <a:txBody>
                    <a:bodyPr/>
                    <a:lstStyle/>
                    <a:p>
                      <a:pPr algn="ctr"/>
                      <a:r>
                        <a:rPr kumimoji="1" lang="en-US" altLang="ja-JP" sz="2000" dirty="0"/>
                        <a:t>plus</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月額＄</a:t>
                      </a:r>
                      <a:r>
                        <a:rPr kumimoji="1" lang="en-US" altLang="ja-JP" sz="2000" dirty="0"/>
                        <a:t>20</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a:t>V3.5 / V4.0</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8950399"/>
                  </a:ext>
                </a:extLst>
              </a:tr>
              <a:tr h="3727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1" dirty="0">
                          <a:solidFill>
                            <a:schemeClr val="bg1"/>
                          </a:solidFill>
                        </a:rPr>
                        <a:t>API</a:t>
                      </a:r>
                      <a:endParaRPr kumimoji="1" lang="ja-JP" altLang="en-US" sz="20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a:t>―</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従量課金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a:t>V3.5 / V4.0</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000" dirty="0"/>
                        <a:t>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8198365"/>
                  </a:ext>
                </a:extLst>
              </a:tr>
            </a:tbl>
          </a:graphicData>
        </a:graphic>
      </p:graphicFrame>
      <p:sp>
        <p:nvSpPr>
          <p:cNvPr id="4" name="テキスト ボックス 3">
            <a:extLst>
              <a:ext uri="{FF2B5EF4-FFF2-40B4-BE49-F238E27FC236}">
                <a16:creationId xmlns:a16="http://schemas.microsoft.com/office/drawing/2014/main" id="{9B3ABC20-1A4E-116F-F202-DAD4B07BFF35}"/>
              </a:ext>
            </a:extLst>
          </p:cNvPr>
          <p:cNvSpPr txBox="1"/>
          <p:nvPr/>
        </p:nvSpPr>
        <p:spPr>
          <a:xfrm>
            <a:off x="288672" y="5885249"/>
            <a:ext cx="3311798" cy="307777"/>
          </a:xfrm>
          <a:prstGeom prst="rect">
            <a:avLst/>
          </a:prstGeom>
          <a:noFill/>
        </p:spPr>
        <p:txBody>
          <a:bodyPr wrap="square" rtlCol="0">
            <a:spAutoFit/>
          </a:bodyPr>
          <a:lstStyle/>
          <a:p>
            <a:r>
              <a:rPr kumimoji="1" lang="en-US" altLang="ja-JP" sz="1400" dirty="0"/>
              <a:t>※https://openai.com/blog/chatgpt-plus</a:t>
            </a:r>
            <a:endParaRPr kumimoji="1" lang="ja-JP" altLang="en-US" sz="1400" dirty="0"/>
          </a:p>
        </p:txBody>
      </p:sp>
      <p:sp>
        <p:nvSpPr>
          <p:cNvPr id="5" name="テキスト ボックス 4">
            <a:extLst>
              <a:ext uri="{FF2B5EF4-FFF2-40B4-BE49-F238E27FC236}">
                <a16:creationId xmlns:a16="http://schemas.microsoft.com/office/drawing/2014/main" id="{FCCA0316-C602-A065-59D3-2218978B5F1D}"/>
              </a:ext>
            </a:extLst>
          </p:cNvPr>
          <p:cNvSpPr txBox="1"/>
          <p:nvPr/>
        </p:nvSpPr>
        <p:spPr>
          <a:xfrm>
            <a:off x="288671" y="5629856"/>
            <a:ext cx="3311798" cy="307777"/>
          </a:xfrm>
          <a:prstGeom prst="rect">
            <a:avLst/>
          </a:prstGeom>
          <a:noFill/>
        </p:spPr>
        <p:txBody>
          <a:bodyPr wrap="square" rtlCol="0">
            <a:spAutoFit/>
          </a:bodyPr>
          <a:lstStyle/>
          <a:p>
            <a:r>
              <a:rPr kumimoji="1" lang="en-US" altLang="ja-JP" sz="1400" dirty="0"/>
              <a:t>※https://openai.com/pricing</a:t>
            </a:r>
            <a:endParaRPr kumimoji="1" lang="ja-JP" altLang="en-US" sz="1400" dirty="0"/>
          </a:p>
        </p:txBody>
      </p:sp>
    </p:spTree>
    <p:extLst>
      <p:ext uri="{BB962C8B-B14F-4D97-AF65-F5344CB8AC3E}">
        <p14:creationId xmlns:p14="http://schemas.microsoft.com/office/powerpoint/2010/main" val="2002014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GPT</a:t>
            </a:r>
            <a:r>
              <a:rPr lang="ja-JP" altLang="en-US" dirty="0"/>
              <a:t>のバージョン</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13</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984607"/>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GPT</a:t>
            </a:r>
            <a:r>
              <a:rPr lang="ja-JP" altLang="en-US" sz="2800" dirty="0"/>
              <a:t>には、二つのバージョン（</a:t>
            </a:r>
            <a:r>
              <a:rPr lang="en-US" altLang="ja-JP" sz="2800" dirty="0"/>
              <a:t>V3.5</a:t>
            </a:r>
            <a:r>
              <a:rPr lang="ja-JP" altLang="en-US" sz="2800" dirty="0"/>
              <a:t>と</a:t>
            </a:r>
            <a:r>
              <a:rPr lang="en-US" altLang="ja-JP" sz="2800" dirty="0"/>
              <a:t>V4.0</a:t>
            </a:r>
            <a:r>
              <a:rPr lang="ja-JP" altLang="en-US" sz="2800" dirty="0"/>
              <a:t>）があり、性能や対応可能なデータ形式が異なる。</a:t>
            </a:r>
            <a:endParaRPr lang="en-US" altLang="ja-JP" sz="28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en-US" altLang="ja-JP" sz="1600" b="1" dirty="0" err="1">
                <a:solidFill>
                  <a:schemeClr val="bg1"/>
                </a:solidFill>
              </a:rPr>
              <a:t>ChatGPT</a:t>
            </a:r>
            <a:endParaRPr kumimoji="1" lang="ja-JP" altLang="en-US" sz="1600" b="1" dirty="0">
              <a:solidFill>
                <a:schemeClr val="bg1"/>
              </a:solidFill>
            </a:endParaRPr>
          </a:p>
        </p:txBody>
      </p:sp>
      <p:sp>
        <p:nvSpPr>
          <p:cNvPr id="13" name="テキスト ボックス 12">
            <a:extLst>
              <a:ext uri="{FF2B5EF4-FFF2-40B4-BE49-F238E27FC236}">
                <a16:creationId xmlns:a16="http://schemas.microsoft.com/office/drawing/2014/main" id="{B04B65F7-9F32-0EFD-4CD9-2794A67FF6C7}"/>
              </a:ext>
            </a:extLst>
          </p:cNvPr>
          <p:cNvSpPr txBox="1"/>
          <p:nvPr/>
        </p:nvSpPr>
        <p:spPr>
          <a:xfrm>
            <a:off x="1470603" y="2784113"/>
            <a:ext cx="65915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V3.5</a:t>
            </a:r>
            <a:endParaRPr kumimoji="1" lang="ja-JP" altLang="en-US" dirty="0"/>
          </a:p>
        </p:txBody>
      </p:sp>
      <p:sp>
        <p:nvSpPr>
          <p:cNvPr id="15" name="テキスト ボックス 14">
            <a:extLst>
              <a:ext uri="{FF2B5EF4-FFF2-40B4-BE49-F238E27FC236}">
                <a16:creationId xmlns:a16="http://schemas.microsoft.com/office/drawing/2014/main" id="{AE1F348C-CA17-3AB6-B11C-653A257E8133}"/>
              </a:ext>
            </a:extLst>
          </p:cNvPr>
          <p:cNvSpPr txBox="1"/>
          <p:nvPr/>
        </p:nvSpPr>
        <p:spPr>
          <a:xfrm>
            <a:off x="4690697" y="2784113"/>
            <a:ext cx="65915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V4.0</a:t>
            </a:r>
            <a:endParaRPr kumimoji="1" lang="ja-JP" altLang="en-US" dirty="0"/>
          </a:p>
        </p:txBody>
      </p:sp>
      <p:sp>
        <p:nvSpPr>
          <p:cNvPr id="16" name="テキスト ボックス 15">
            <a:extLst>
              <a:ext uri="{FF2B5EF4-FFF2-40B4-BE49-F238E27FC236}">
                <a16:creationId xmlns:a16="http://schemas.microsoft.com/office/drawing/2014/main" id="{82F8F7F4-0F9E-9028-C5AC-93DF447E2142}"/>
              </a:ext>
            </a:extLst>
          </p:cNvPr>
          <p:cNvSpPr txBox="1"/>
          <p:nvPr/>
        </p:nvSpPr>
        <p:spPr>
          <a:xfrm>
            <a:off x="2842494" y="1897924"/>
            <a:ext cx="1210589"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回答精度</a:t>
            </a:r>
          </a:p>
        </p:txBody>
      </p:sp>
      <p:sp>
        <p:nvSpPr>
          <p:cNvPr id="17" name="テキスト ボックス 16">
            <a:extLst>
              <a:ext uri="{FF2B5EF4-FFF2-40B4-BE49-F238E27FC236}">
                <a16:creationId xmlns:a16="http://schemas.microsoft.com/office/drawing/2014/main" id="{B040D83F-5E74-03B4-3E0D-62DC0EA4A526}"/>
              </a:ext>
            </a:extLst>
          </p:cNvPr>
          <p:cNvSpPr txBox="1"/>
          <p:nvPr/>
        </p:nvSpPr>
        <p:spPr>
          <a:xfrm>
            <a:off x="3244174" y="2737947"/>
            <a:ext cx="492444"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t>＜</a:t>
            </a:r>
          </a:p>
        </p:txBody>
      </p:sp>
      <p:sp>
        <p:nvSpPr>
          <p:cNvPr id="18" name="テキスト ボックス 17">
            <a:extLst>
              <a:ext uri="{FF2B5EF4-FFF2-40B4-BE49-F238E27FC236}">
                <a16:creationId xmlns:a16="http://schemas.microsoft.com/office/drawing/2014/main" id="{6FB3B232-6DBA-032E-04B5-4F0E9A3557F3}"/>
              </a:ext>
            </a:extLst>
          </p:cNvPr>
          <p:cNvSpPr txBox="1"/>
          <p:nvPr/>
        </p:nvSpPr>
        <p:spPr>
          <a:xfrm>
            <a:off x="8397892" y="1897924"/>
            <a:ext cx="193794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入力データ形式</a:t>
            </a:r>
          </a:p>
        </p:txBody>
      </p:sp>
      <p:sp>
        <p:nvSpPr>
          <p:cNvPr id="20" name="テキスト ボックス 19">
            <a:extLst>
              <a:ext uri="{FF2B5EF4-FFF2-40B4-BE49-F238E27FC236}">
                <a16:creationId xmlns:a16="http://schemas.microsoft.com/office/drawing/2014/main" id="{1E75A87E-3873-10A3-14FF-BC8E87B1C37C}"/>
              </a:ext>
            </a:extLst>
          </p:cNvPr>
          <p:cNvSpPr txBox="1"/>
          <p:nvPr/>
        </p:nvSpPr>
        <p:spPr>
          <a:xfrm>
            <a:off x="7433837" y="2794133"/>
            <a:ext cx="125499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文章のみ</a:t>
            </a:r>
          </a:p>
        </p:txBody>
      </p:sp>
      <p:sp>
        <p:nvSpPr>
          <p:cNvPr id="21" name="テキスト ボックス 20">
            <a:extLst>
              <a:ext uri="{FF2B5EF4-FFF2-40B4-BE49-F238E27FC236}">
                <a16:creationId xmlns:a16="http://schemas.microsoft.com/office/drawing/2014/main" id="{225F52ED-5749-F25C-13D4-C7E60C6A367B}"/>
              </a:ext>
            </a:extLst>
          </p:cNvPr>
          <p:cNvSpPr txBox="1"/>
          <p:nvPr/>
        </p:nvSpPr>
        <p:spPr>
          <a:xfrm>
            <a:off x="9880095" y="2802004"/>
            <a:ext cx="157571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画像／文章</a:t>
            </a:r>
          </a:p>
        </p:txBody>
      </p:sp>
      <p:sp>
        <p:nvSpPr>
          <p:cNvPr id="22" name="テキスト ボックス 21">
            <a:extLst>
              <a:ext uri="{FF2B5EF4-FFF2-40B4-BE49-F238E27FC236}">
                <a16:creationId xmlns:a16="http://schemas.microsoft.com/office/drawing/2014/main" id="{6D105B0D-00EB-B2F1-EEBE-0BC6C9F9E843}"/>
              </a:ext>
            </a:extLst>
          </p:cNvPr>
          <p:cNvSpPr txBox="1"/>
          <p:nvPr/>
        </p:nvSpPr>
        <p:spPr>
          <a:xfrm>
            <a:off x="9772558" y="3104661"/>
            <a:ext cx="179079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（マルチモーダル）</a:t>
            </a:r>
          </a:p>
        </p:txBody>
      </p:sp>
      <p:sp>
        <p:nvSpPr>
          <p:cNvPr id="4" name="テキスト ボックス 3">
            <a:extLst>
              <a:ext uri="{FF2B5EF4-FFF2-40B4-BE49-F238E27FC236}">
                <a16:creationId xmlns:a16="http://schemas.microsoft.com/office/drawing/2014/main" id="{325C805F-4334-61E9-8B84-82A8879F51CC}"/>
              </a:ext>
            </a:extLst>
          </p:cNvPr>
          <p:cNvSpPr txBox="1"/>
          <p:nvPr/>
        </p:nvSpPr>
        <p:spPr>
          <a:xfrm>
            <a:off x="7731755" y="2414909"/>
            <a:ext cx="65915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V3.5</a:t>
            </a:r>
            <a:endParaRPr kumimoji="1" lang="ja-JP" altLang="en-US" dirty="0"/>
          </a:p>
        </p:txBody>
      </p:sp>
      <p:sp>
        <p:nvSpPr>
          <p:cNvPr id="5" name="テキスト ボックス 4">
            <a:extLst>
              <a:ext uri="{FF2B5EF4-FFF2-40B4-BE49-F238E27FC236}">
                <a16:creationId xmlns:a16="http://schemas.microsoft.com/office/drawing/2014/main" id="{8685CCF3-1E54-6A05-34AC-08A7B8FB72C0}"/>
              </a:ext>
            </a:extLst>
          </p:cNvPr>
          <p:cNvSpPr txBox="1"/>
          <p:nvPr/>
        </p:nvSpPr>
        <p:spPr>
          <a:xfrm>
            <a:off x="10338374" y="2414909"/>
            <a:ext cx="65915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V4.0</a:t>
            </a:r>
            <a:endParaRPr kumimoji="1" lang="ja-JP" altLang="en-US" dirty="0"/>
          </a:p>
        </p:txBody>
      </p:sp>
      <p:pic>
        <p:nvPicPr>
          <p:cNvPr id="9" name="図 8">
            <a:extLst>
              <a:ext uri="{FF2B5EF4-FFF2-40B4-BE49-F238E27FC236}">
                <a16:creationId xmlns:a16="http://schemas.microsoft.com/office/drawing/2014/main" id="{48BC3003-23A2-A13F-D2BA-90E92FC6B18A}"/>
              </a:ext>
            </a:extLst>
          </p:cNvPr>
          <p:cNvPicPr>
            <a:picLocks noChangeAspect="1"/>
          </p:cNvPicPr>
          <p:nvPr/>
        </p:nvPicPr>
        <p:blipFill>
          <a:blip r:embed="rId3"/>
          <a:stretch>
            <a:fillRect/>
          </a:stretch>
        </p:blipFill>
        <p:spPr>
          <a:xfrm>
            <a:off x="3629200" y="3302229"/>
            <a:ext cx="2838275" cy="1714347"/>
          </a:xfrm>
          <a:prstGeom prst="rect">
            <a:avLst/>
          </a:prstGeom>
        </p:spPr>
      </p:pic>
      <p:sp>
        <p:nvSpPr>
          <p:cNvPr id="10" name="テキスト ボックス 9">
            <a:extLst>
              <a:ext uri="{FF2B5EF4-FFF2-40B4-BE49-F238E27FC236}">
                <a16:creationId xmlns:a16="http://schemas.microsoft.com/office/drawing/2014/main" id="{43072661-B97A-A982-C088-382A8676F29E}"/>
              </a:ext>
            </a:extLst>
          </p:cNvPr>
          <p:cNvSpPr txBox="1"/>
          <p:nvPr/>
        </p:nvSpPr>
        <p:spPr>
          <a:xfrm>
            <a:off x="161773" y="2394513"/>
            <a:ext cx="657203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指示：「</a:t>
            </a:r>
            <a:r>
              <a:rPr kumimoji="1" lang="en-US" altLang="ja-JP" sz="1600" dirty="0"/>
              <a:t>GPT-3</a:t>
            </a:r>
            <a:r>
              <a:rPr kumimoji="1" lang="ja-JP" altLang="en-US" sz="1600" dirty="0"/>
              <a:t>から</a:t>
            </a:r>
            <a:r>
              <a:rPr kumimoji="1" lang="en-US" altLang="ja-JP" sz="1600" dirty="0"/>
              <a:t>GPT-4</a:t>
            </a:r>
            <a:r>
              <a:rPr kumimoji="1" lang="ja-JP" altLang="en-US" sz="1600" dirty="0"/>
              <a:t>にアップグレードするとどんな利点がありますか？」</a:t>
            </a:r>
          </a:p>
        </p:txBody>
      </p:sp>
      <p:sp>
        <p:nvSpPr>
          <p:cNvPr id="11" name="テキスト ボックス 10">
            <a:extLst>
              <a:ext uri="{FF2B5EF4-FFF2-40B4-BE49-F238E27FC236}">
                <a16:creationId xmlns:a16="http://schemas.microsoft.com/office/drawing/2014/main" id="{34814AEB-E331-43E9-7451-8097DD8AD92A}"/>
              </a:ext>
            </a:extLst>
          </p:cNvPr>
          <p:cNvSpPr txBox="1"/>
          <p:nvPr/>
        </p:nvSpPr>
        <p:spPr>
          <a:xfrm>
            <a:off x="152248" y="5125519"/>
            <a:ext cx="338170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V3</a:t>
            </a:r>
            <a:r>
              <a:rPr kumimoji="1" lang="ja-JP" altLang="en-US" sz="1400" dirty="0"/>
              <a:t>と</a:t>
            </a:r>
            <a:r>
              <a:rPr kumimoji="1" lang="en-US" altLang="ja-JP" sz="1400" dirty="0"/>
              <a:t>V4</a:t>
            </a:r>
            <a:r>
              <a:rPr kumimoji="1" lang="ja-JP" altLang="en-US" sz="1400" dirty="0"/>
              <a:t>の違いを回答した後、</a:t>
            </a:r>
            <a:endParaRPr kumimoji="1" lang="en-US" altLang="ja-JP"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「恐らく難しいタスクでも高い性能だろう」</a:t>
            </a:r>
          </a:p>
        </p:txBody>
      </p:sp>
      <p:sp>
        <p:nvSpPr>
          <p:cNvPr id="12" name="テキスト ボックス 11">
            <a:extLst>
              <a:ext uri="{FF2B5EF4-FFF2-40B4-BE49-F238E27FC236}">
                <a16:creationId xmlns:a16="http://schemas.microsoft.com/office/drawing/2014/main" id="{13612736-1580-D62E-3B3F-0A0CAA75D68C}"/>
              </a:ext>
            </a:extLst>
          </p:cNvPr>
          <p:cNvSpPr txBox="1"/>
          <p:nvPr/>
        </p:nvSpPr>
        <p:spPr>
          <a:xfrm>
            <a:off x="3163833" y="5097869"/>
            <a:ext cx="367478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各項目について、箇条書きで違いを丁寧に回答</a:t>
            </a:r>
          </a:p>
        </p:txBody>
      </p:sp>
      <p:sp>
        <p:nvSpPr>
          <p:cNvPr id="19" name="テキスト ボックス 18">
            <a:extLst>
              <a:ext uri="{FF2B5EF4-FFF2-40B4-BE49-F238E27FC236}">
                <a16:creationId xmlns:a16="http://schemas.microsoft.com/office/drawing/2014/main" id="{A1C6E3C9-DD53-61E8-4B35-6F808612787C}"/>
              </a:ext>
            </a:extLst>
          </p:cNvPr>
          <p:cNvSpPr txBox="1"/>
          <p:nvPr/>
        </p:nvSpPr>
        <p:spPr>
          <a:xfrm>
            <a:off x="152248" y="5897717"/>
            <a:ext cx="4775570" cy="33855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600" dirty="0"/>
              <a:t>※</a:t>
            </a:r>
            <a:r>
              <a:rPr kumimoji="1" lang="ja-JP" altLang="en-US" sz="1600" dirty="0"/>
              <a:t>画像引用：</a:t>
            </a:r>
            <a:r>
              <a:rPr kumimoji="1" lang="en-US" altLang="ja-JP" sz="1600" dirty="0"/>
              <a:t>https://fastdx.jp/tool/gpt-4-vs-chatgpt/</a:t>
            </a:r>
            <a:endParaRPr kumimoji="1" lang="ja-JP" altLang="en-US" sz="1600" dirty="0"/>
          </a:p>
        </p:txBody>
      </p:sp>
      <p:pic>
        <p:nvPicPr>
          <p:cNvPr id="27" name="図 26">
            <a:extLst>
              <a:ext uri="{FF2B5EF4-FFF2-40B4-BE49-F238E27FC236}">
                <a16:creationId xmlns:a16="http://schemas.microsoft.com/office/drawing/2014/main" id="{829FC621-3ADB-852F-3605-CE280946D88E}"/>
              </a:ext>
            </a:extLst>
          </p:cNvPr>
          <p:cNvPicPr>
            <a:picLocks noChangeAspect="1"/>
          </p:cNvPicPr>
          <p:nvPr/>
        </p:nvPicPr>
        <p:blipFill>
          <a:blip r:embed="rId4"/>
          <a:stretch>
            <a:fillRect/>
          </a:stretch>
        </p:blipFill>
        <p:spPr>
          <a:xfrm>
            <a:off x="79539" y="3311754"/>
            <a:ext cx="3418744" cy="1388865"/>
          </a:xfrm>
          <a:prstGeom prst="rect">
            <a:avLst/>
          </a:prstGeom>
        </p:spPr>
      </p:pic>
      <p:pic>
        <p:nvPicPr>
          <p:cNvPr id="28" name="図 27">
            <a:extLst>
              <a:ext uri="{FF2B5EF4-FFF2-40B4-BE49-F238E27FC236}">
                <a16:creationId xmlns:a16="http://schemas.microsoft.com/office/drawing/2014/main" id="{80322EFE-E04E-8EEB-4274-8A8A4C5DE4C9}"/>
              </a:ext>
            </a:extLst>
          </p:cNvPr>
          <p:cNvPicPr>
            <a:picLocks noChangeAspect="1"/>
          </p:cNvPicPr>
          <p:nvPr/>
        </p:nvPicPr>
        <p:blipFill>
          <a:blip r:embed="rId5"/>
          <a:stretch>
            <a:fillRect/>
          </a:stretch>
        </p:blipFill>
        <p:spPr>
          <a:xfrm>
            <a:off x="8697936" y="3429000"/>
            <a:ext cx="3141330" cy="2807271"/>
          </a:xfrm>
          <a:prstGeom prst="rect">
            <a:avLst/>
          </a:prstGeom>
        </p:spPr>
      </p:pic>
      <p:cxnSp>
        <p:nvCxnSpPr>
          <p:cNvPr id="29" name="直線コネクタ 28">
            <a:extLst>
              <a:ext uri="{FF2B5EF4-FFF2-40B4-BE49-F238E27FC236}">
                <a16:creationId xmlns:a16="http://schemas.microsoft.com/office/drawing/2014/main" id="{9904E992-E763-DE08-1FCE-020DEC8B65D6}"/>
              </a:ext>
            </a:extLst>
          </p:cNvPr>
          <p:cNvCxnSpPr>
            <a:cxnSpLocks/>
          </p:cNvCxnSpPr>
          <p:nvPr/>
        </p:nvCxnSpPr>
        <p:spPr>
          <a:xfrm flipH="1">
            <a:off x="301929" y="2311186"/>
            <a:ext cx="6291718"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3BC3475E-74BE-456D-2CB7-CD7EDD4730B6}"/>
              </a:ext>
            </a:extLst>
          </p:cNvPr>
          <p:cNvCxnSpPr>
            <a:cxnSpLocks/>
          </p:cNvCxnSpPr>
          <p:nvPr/>
        </p:nvCxnSpPr>
        <p:spPr>
          <a:xfrm flipH="1">
            <a:off x="6848103" y="2311186"/>
            <a:ext cx="503752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0B63693A-7234-A41E-F396-CD84210DB433}"/>
              </a:ext>
            </a:extLst>
          </p:cNvPr>
          <p:cNvSpPr txBox="1"/>
          <p:nvPr/>
        </p:nvSpPr>
        <p:spPr>
          <a:xfrm>
            <a:off x="6712364" y="5631769"/>
            <a:ext cx="207373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画像と指示文を認識した上で、レシピを提案</a:t>
            </a:r>
          </a:p>
        </p:txBody>
      </p:sp>
      <p:sp>
        <p:nvSpPr>
          <p:cNvPr id="6" name="テキスト ボックス 5">
            <a:extLst>
              <a:ext uri="{FF2B5EF4-FFF2-40B4-BE49-F238E27FC236}">
                <a16:creationId xmlns:a16="http://schemas.microsoft.com/office/drawing/2014/main" id="{FBFFB77A-5648-46C9-6BEB-E30825B6C2EA}"/>
              </a:ext>
            </a:extLst>
          </p:cNvPr>
          <p:cNvSpPr txBox="1"/>
          <p:nvPr/>
        </p:nvSpPr>
        <p:spPr>
          <a:xfrm>
            <a:off x="56460" y="3050563"/>
            <a:ext cx="108074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回答</a:t>
            </a:r>
            <a:r>
              <a:rPr kumimoji="1" lang="en-US" altLang="ja-JP" sz="1400" dirty="0"/>
              <a:t> (V3.5)</a:t>
            </a:r>
            <a:endParaRPr kumimoji="1" lang="ja-JP" altLang="en-US" sz="1400" dirty="0"/>
          </a:p>
        </p:txBody>
      </p:sp>
      <p:sp>
        <p:nvSpPr>
          <p:cNvPr id="7" name="テキスト ボックス 6">
            <a:extLst>
              <a:ext uri="{FF2B5EF4-FFF2-40B4-BE49-F238E27FC236}">
                <a16:creationId xmlns:a16="http://schemas.microsoft.com/office/drawing/2014/main" id="{59763C96-A3FE-2005-9ED1-B3E237CEE822}"/>
              </a:ext>
            </a:extLst>
          </p:cNvPr>
          <p:cNvSpPr txBox="1"/>
          <p:nvPr/>
        </p:nvSpPr>
        <p:spPr>
          <a:xfrm>
            <a:off x="3600117" y="3050563"/>
            <a:ext cx="108074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回答</a:t>
            </a:r>
            <a:r>
              <a:rPr kumimoji="1" lang="en-US" altLang="ja-JP" sz="1400" dirty="0"/>
              <a:t> (V4.0)</a:t>
            </a:r>
            <a:endParaRPr kumimoji="1" lang="ja-JP" altLang="en-US" sz="1400" dirty="0"/>
          </a:p>
        </p:txBody>
      </p:sp>
      <p:sp>
        <p:nvSpPr>
          <p:cNvPr id="23" name="テキスト ボックス 22">
            <a:extLst>
              <a:ext uri="{FF2B5EF4-FFF2-40B4-BE49-F238E27FC236}">
                <a16:creationId xmlns:a16="http://schemas.microsoft.com/office/drawing/2014/main" id="{AE739903-5EF8-ECFD-5085-12460DD0C1C1}"/>
              </a:ext>
            </a:extLst>
          </p:cNvPr>
          <p:cNvSpPr txBox="1"/>
          <p:nvPr/>
        </p:nvSpPr>
        <p:spPr>
          <a:xfrm>
            <a:off x="7503772" y="5048405"/>
            <a:ext cx="108074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回答</a:t>
            </a:r>
            <a:r>
              <a:rPr kumimoji="1" lang="en-US" altLang="ja-JP" sz="1400" dirty="0"/>
              <a:t> (V4.0)</a:t>
            </a:r>
            <a:endParaRPr kumimoji="1" lang="ja-JP" altLang="en-US" sz="1400" dirty="0"/>
          </a:p>
        </p:txBody>
      </p:sp>
      <p:sp>
        <p:nvSpPr>
          <p:cNvPr id="24" name="テキスト ボックス 23">
            <a:extLst>
              <a:ext uri="{FF2B5EF4-FFF2-40B4-BE49-F238E27FC236}">
                <a16:creationId xmlns:a16="http://schemas.microsoft.com/office/drawing/2014/main" id="{9FAC4ECA-74F6-D5AC-1289-927F335030A5}"/>
              </a:ext>
            </a:extLst>
          </p:cNvPr>
          <p:cNvSpPr txBox="1"/>
          <p:nvPr/>
        </p:nvSpPr>
        <p:spPr>
          <a:xfrm>
            <a:off x="7503772" y="3446920"/>
            <a:ext cx="108074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指示</a:t>
            </a:r>
            <a:r>
              <a:rPr kumimoji="1" lang="en-US" altLang="ja-JP" sz="1400" dirty="0"/>
              <a:t> (V4.0)</a:t>
            </a:r>
            <a:endParaRPr kumimoji="1" lang="ja-JP" altLang="en-US" sz="1400" dirty="0"/>
          </a:p>
        </p:txBody>
      </p:sp>
    </p:spTree>
    <p:extLst>
      <p:ext uri="{BB962C8B-B14F-4D97-AF65-F5344CB8AC3E}">
        <p14:creationId xmlns:p14="http://schemas.microsoft.com/office/powerpoint/2010/main" val="1655542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51308"/>
            <a:ext cx="11400125" cy="518094"/>
          </a:xfrm>
        </p:spPr>
        <p:txBody>
          <a:bodyPr/>
          <a:lstStyle/>
          <a:p>
            <a:r>
              <a:rPr lang="ja-JP" altLang="en-US" dirty="0"/>
              <a:t>生成系</a:t>
            </a:r>
            <a:r>
              <a:rPr lang="en-US" altLang="ja-JP" dirty="0"/>
              <a:t>AI</a:t>
            </a:r>
            <a:r>
              <a:rPr lang="ja-JP" altLang="en-US" dirty="0"/>
              <a:t>の指示の影響</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14</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3" y="1020575"/>
            <a:ext cx="11683259" cy="1910515"/>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ユーザの指示</a:t>
            </a:r>
            <a:r>
              <a:rPr lang="ja-JP" altLang="en-US" dirty="0"/>
              <a:t>（</a:t>
            </a:r>
            <a:r>
              <a:rPr lang="en-US" altLang="ja-JP" dirty="0"/>
              <a:t>Prompt</a:t>
            </a:r>
            <a:r>
              <a:rPr lang="ja-JP" altLang="en-US" dirty="0"/>
              <a:t>）</a:t>
            </a:r>
            <a:r>
              <a:rPr lang="ja-JP" altLang="en-US" sz="2800" dirty="0"/>
              <a:t>の仕方は、</a:t>
            </a:r>
            <a:r>
              <a:rPr lang="en-US" altLang="ja-JP" sz="2800" dirty="0"/>
              <a:t>AI</a:t>
            </a:r>
            <a:r>
              <a:rPr lang="ja-JP" altLang="en-US" sz="2800" dirty="0"/>
              <a:t>の出力の精度に影響を与える。</a:t>
            </a:r>
            <a:endParaRPr lang="en-US" altLang="ja-JP" sz="2800" dirty="0"/>
          </a:p>
          <a:p>
            <a:pPr lvl="1">
              <a:defRPr/>
            </a:pPr>
            <a:r>
              <a:rPr lang="ja-JP" altLang="en-US" sz="2400" dirty="0"/>
              <a:t>出力を改善するために、</a:t>
            </a:r>
            <a:r>
              <a:rPr lang="en-US" altLang="ja-JP" sz="2400" dirty="0"/>
              <a:t>AI</a:t>
            </a:r>
            <a:r>
              <a:rPr lang="ja-JP" altLang="en-US" sz="2400" dirty="0"/>
              <a:t>への指示を試行錯誤するようになる（</a:t>
            </a:r>
            <a:r>
              <a:rPr lang="en-US" altLang="ja-JP" sz="2400" b="1" dirty="0">
                <a:solidFill>
                  <a:schemeClr val="accent4"/>
                </a:solidFill>
              </a:rPr>
              <a:t>Prompt Engineering</a:t>
            </a:r>
            <a:r>
              <a:rPr lang="ja-JP" altLang="en-US" sz="2400" dirty="0"/>
              <a:t>）</a:t>
            </a:r>
            <a:endParaRPr lang="en-US" altLang="ja-JP" sz="2400" dirty="0"/>
          </a:p>
          <a:p>
            <a:pPr>
              <a:defRPr/>
            </a:pPr>
            <a:r>
              <a:rPr lang="en-US" altLang="ja-JP" sz="2800" dirty="0"/>
              <a:t>Prompt Engineering Guide※</a:t>
            </a:r>
            <a:r>
              <a:rPr lang="ja-JP" altLang="en-US" sz="2800" dirty="0"/>
              <a:t>に従い、パターン化や具体的かつ正確な</a:t>
            </a:r>
            <a:br>
              <a:rPr lang="en-US" altLang="ja-JP" sz="2800" dirty="0"/>
            </a:br>
            <a:r>
              <a:rPr lang="ja-JP" altLang="en-US" sz="2800" dirty="0"/>
              <a:t>指示をすることで、ある程度安定した精度を出せる。</a:t>
            </a:r>
            <a:endParaRPr lang="en-US" altLang="ja-JP" sz="2800" dirty="0"/>
          </a:p>
        </p:txBody>
      </p:sp>
      <p:sp>
        <p:nvSpPr>
          <p:cNvPr id="4" name="テキスト ボックス 3">
            <a:extLst>
              <a:ext uri="{FF2B5EF4-FFF2-40B4-BE49-F238E27FC236}">
                <a16:creationId xmlns:a16="http://schemas.microsoft.com/office/drawing/2014/main" id="{0DEA46B3-B01E-EA49-8240-24DF3A79D69B}"/>
              </a:ext>
            </a:extLst>
          </p:cNvPr>
          <p:cNvSpPr txBox="1"/>
          <p:nvPr/>
        </p:nvSpPr>
        <p:spPr>
          <a:xfrm>
            <a:off x="361927" y="5650560"/>
            <a:ext cx="6439052" cy="33855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600" dirty="0"/>
              <a:t>※https://www.promptingguide.ai/jp</a:t>
            </a:r>
            <a:r>
              <a:rPr kumimoji="1" lang="ja-JP" altLang="en-US" sz="1600" dirty="0"/>
              <a:t>（日本語版も</a:t>
            </a:r>
            <a:r>
              <a:rPr kumimoji="1" lang="en-US" altLang="ja-JP" sz="1600" dirty="0"/>
              <a:t>2023</a:t>
            </a:r>
            <a:r>
              <a:rPr kumimoji="1" lang="ja-JP" altLang="en-US" sz="1600" dirty="0"/>
              <a:t>年</a:t>
            </a:r>
            <a:r>
              <a:rPr kumimoji="1" lang="en-US" altLang="ja-JP" sz="1600" dirty="0"/>
              <a:t>4</a:t>
            </a:r>
            <a:r>
              <a:rPr kumimoji="1" lang="ja-JP" altLang="en-US" sz="1600" dirty="0"/>
              <a:t>月にリリース）</a:t>
            </a:r>
          </a:p>
        </p:txBody>
      </p:sp>
      <p:sp>
        <p:nvSpPr>
          <p:cNvPr id="5" name="テキスト ボックス 4">
            <a:extLst>
              <a:ext uri="{FF2B5EF4-FFF2-40B4-BE49-F238E27FC236}">
                <a16:creationId xmlns:a16="http://schemas.microsoft.com/office/drawing/2014/main" id="{58184AF4-F4A7-31C0-B5A9-639AB39B9695}"/>
              </a:ext>
            </a:extLst>
          </p:cNvPr>
          <p:cNvSpPr txBox="1"/>
          <p:nvPr/>
        </p:nvSpPr>
        <p:spPr>
          <a:xfrm>
            <a:off x="501635" y="3228597"/>
            <a:ext cx="3943159"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2400" b="1" dirty="0">
                <a:solidFill>
                  <a:schemeClr val="accent1"/>
                </a:solidFill>
              </a:rPr>
              <a:t>1. Prompt Processing</a:t>
            </a:r>
            <a:endParaRPr kumimoji="1" lang="ja-JP" altLang="en-US" sz="2400" b="1" dirty="0">
              <a:solidFill>
                <a:schemeClr val="accent1"/>
              </a:solidFill>
            </a:endParaRPr>
          </a:p>
        </p:txBody>
      </p:sp>
      <p:sp>
        <p:nvSpPr>
          <p:cNvPr id="6" name="テキスト ボックス 5">
            <a:extLst>
              <a:ext uri="{FF2B5EF4-FFF2-40B4-BE49-F238E27FC236}">
                <a16:creationId xmlns:a16="http://schemas.microsoft.com/office/drawing/2014/main" id="{9B5FE4D9-9195-41B7-1F4F-D3931320769F}"/>
              </a:ext>
            </a:extLst>
          </p:cNvPr>
          <p:cNvSpPr txBox="1"/>
          <p:nvPr/>
        </p:nvSpPr>
        <p:spPr>
          <a:xfrm>
            <a:off x="501635" y="4055032"/>
            <a:ext cx="3943159"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2400" b="1" dirty="0">
                <a:solidFill>
                  <a:schemeClr val="accent1"/>
                </a:solidFill>
              </a:rPr>
              <a:t>2. Few-shot Prompting</a:t>
            </a:r>
            <a:endParaRPr kumimoji="1" lang="ja-JP" altLang="en-US" sz="2400" b="1" dirty="0">
              <a:solidFill>
                <a:schemeClr val="accent1"/>
              </a:solidFill>
            </a:endParaRPr>
          </a:p>
        </p:txBody>
      </p:sp>
      <p:sp>
        <p:nvSpPr>
          <p:cNvPr id="7" name="テキスト ボックス 6">
            <a:extLst>
              <a:ext uri="{FF2B5EF4-FFF2-40B4-BE49-F238E27FC236}">
                <a16:creationId xmlns:a16="http://schemas.microsoft.com/office/drawing/2014/main" id="{B520C281-A4B0-0677-45D3-4882E246C374}"/>
              </a:ext>
            </a:extLst>
          </p:cNvPr>
          <p:cNvSpPr txBox="1"/>
          <p:nvPr/>
        </p:nvSpPr>
        <p:spPr>
          <a:xfrm>
            <a:off x="501635" y="4879394"/>
            <a:ext cx="4740183"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2400" b="1" dirty="0">
                <a:solidFill>
                  <a:schemeClr val="accent1"/>
                </a:solidFill>
              </a:rPr>
              <a:t>3. Chain of Thought Prompting</a:t>
            </a:r>
            <a:endParaRPr kumimoji="1" lang="ja-JP" altLang="en-US" sz="2400" b="1" dirty="0">
              <a:solidFill>
                <a:schemeClr val="accent1"/>
              </a:solidFill>
            </a:endParaRPr>
          </a:p>
        </p:txBody>
      </p:sp>
      <p:sp>
        <p:nvSpPr>
          <p:cNvPr id="9" name="テキスト ボックス 8">
            <a:extLst>
              <a:ext uri="{FF2B5EF4-FFF2-40B4-BE49-F238E27FC236}">
                <a16:creationId xmlns:a16="http://schemas.microsoft.com/office/drawing/2014/main" id="{3BB58AB7-3E70-407D-C589-1AF006C0FD73}"/>
              </a:ext>
            </a:extLst>
          </p:cNvPr>
          <p:cNvSpPr txBox="1"/>
          <p:nvPr/>
        </p:nvSpPr>
        <p:spPr>
          <a:xfrm>
            <a:off x="5897432" y="3243903"/>
            <a:ext cx="5688199"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2400" dirty="0"/>
              <a:t>指示・制約などのフォーマットに従って記述</a:t>
            </a:r>
          </a:p>
        </p:txBody>
      </p:sp>
      <p:sp>
        <p:nvSpPr>
          <p:cNvPr id="10" name="テキスト ボックス 9">
            <a:extLst>
              <a:ext uri="{FF2B5EF4-FFF2-40B4-BE49-F238E27FC236}">
                <a16:creationId xmlns:a16="http://schemas.microsoft.com/office/drawing/2014/main" id="{74942B67-6E26-5510-B146-C9A083EDE35C}"/>
              </a:ext>
            </a:extLst>
          </p:cNvPr>
          <p:cNvSpPr txBox="1"/>
          <p:nvPr/>
        </p:nvSpPr>
        <p:spPr>
          <a:xfrm>
            <a:off x="5897431" y="4086373"/>
            <a:ext cx="5688199"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2400" dirty="0"/>
              <a:t>指示と同時に、回答例も提示</a:t>
            </a:r>
          </a:p>
        </p:txBody>
      </p:sp>
      <p:sp>
        <p:nvSpPr>
          <p:cNvPr id="11" name="テキスト ボックス 10">
            <a:extLst>
              <a:ext uri="{FF2B5EF4-FFF2-40B4-BE49-F238E27FC236}">
                <a16:creationId xmlns:a16="http://schemas.microsoft.com/office/drawing/2014/main" id="{DFB7441A-908C-A261-E535-BA4ACB31570C}"/>
              </a:ext>
            </a:extLst>
          </p:cNvPr>
          <p:cNvSpPr txBox="1"/>
          <p:nvPr/>
        </p:nvSpPr>
        <p:spPr>
          <a:xfrm>
            <a:off x="5897430" y="4859059"/>
            <a:ext cx="5688199"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ja-JP" altLang="en-US" sz="2400" dirty="0"/>
              <a:t>「思考過程を段階的に記述して」と</a:t>
            </a:r>
            <a:r>
              <a:rPr kumimoji="1" lang="ja-JP" altLang="en-US" sz="2400" dirty="0"/>
              <a:t>提示</a:t>
            </a:r>
          </a:p>
        </p:txBody>
      </p:sp>
      <p:cxnSp>
        <p:nvCxnSpPr>
          <p:cNvPr id="12" name="直線コネクタ 11">
            <a:extLst>
              <a:ext uri="{FF2B5EF4-FFF2-40B4-BE49-F238E27FC236}">
                <a16:creationId xmlns:a16="http://schemas.microsoft.com/office/drawing/2014/main" id="{12783ECE-6AC2-7E98-F29C-6C21856EF35D}"/>
              </a:ext>
            </a:extLst>
          </p:cNvPr>
          <p:cNvCxnSpPr>
            <a:cxnSpLocks/>
          </p:cNvCxnSpPr>
          <p:nvPr/>
        </p:nvCxnSpPr>
        <p:spPr>
          <a:xfrm flipH="1">
            <a:off x="326465" y="3706161"/>
            <a:ext cx="519976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7CC44A8C-6BDD-DE86-AB0F-9DDB8CB8B2D1}"/>
              </a:ext>
            </a:extLst>
          </p:cNvPr>
          <p:cNvCxnSpPr>
            <a:cxnSpLocks/>
          </p:cNvCxnSpPr>
          <p:nvPr/>
        </p:nvCxnSpPr>
        <p:spPr>
          <a:xfrm flipH="1">
            <a:off x="326465" y="4543817"/>
            <a:ext cx="519976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863AD890-7154-25BC-E6FE-1F7498F5070D}"/>
              </a:ext>
            </a:extLst>
          </p:cNvPr>
          <p:cNvCxnSpPr>
            <a:cxnSpLocks/>
          </p:cNvCxnSpPr>
          <p:nvPr/>
        </p:nvCxnSpPr>
        <p:spPr>
          <a:xfrm flipH="1">
            <a:off x="326465" y="5393231"/>
            <a:ext cx="519976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457E2D24-EFD1-11A1-AD05-077DCCD1133A}"/>
              </a:ext>
            </a:extLst>
          </p:cNvPr>
          <p:cNvSpPr txBox="1"/>
          <p:nvPr/>
        </p:nvSpPr>
        <p:spPr>
          <a:xfrm>
            <a:off x="361927" y="5919338"/>
            <a:ext cx="6439052" cy="33855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600" dirty="0"/>
              <a:t>※https://speakerdeck.com/</a:t>
            </a:r>
            <a:r>
              <a:rPr kumimoji="1" lang="en-US" altLang="ja-JP" sz="1600" dirty="0" err="1"/>
              <a:t>dahatake</a:t>
            </a:r>
            <a:r>
              <a:rPr kumimoji="1" lang="en-US" altLang="ja-JP" sz="1600" dirty="0"/>
              <a:t>/</a:t>
            </a:r>
            <a:r>
              <a:rPr kumimoji="1" lang="en-US" altLang="ja-JP" sz="1600" dirty="0" err="1"/>
              <a:t>bizinesujia-zhi-wokao-eru</a:t>
            </a:r>
            <a:endParaRPr kumimoji="1" lang="ja-JP" altLang="en-US" sz="1600" dirty="0"/>
          </a:p>
        </p:txBody>
      </p:sp>
      <p:sp>
        <p:nvSpPr>
          <p:cNvPr id="17" name="テキスト ボックス 16">
            <a:extLst>
              <a:ext uri="{FF2B5EF4-FFF2-40B4-BE49-F238E27FC236}">
                <a16:creationId xmlns:a16="http://schemas.microsoft.com/office/drawing/2014/main" id="{7CB548CC-0E48-A18E-B55A-F735DD5021EC}"/>
              </a:ext>
            </a:extLst>
          </p:cNvPr>
          <p:cNvSpPr txBox="1"/>
          <p:nvPr/>
        </p:nvSpPr>
        <p:spPr>
          <a:xfrm>
            <a:off x="571984" y="-20412"/>
            <a:ext cx="3436784" cy="338554"/>
          </a:xfrm>
          <a:prstGeom prst="rect">
            <a:avLst/>
          </a:prstGeom>
          <a:noFill/>
        </p:spPr>
        <p:txBody>
          <a:bodyPr wrap="square" rtlCol="0">
            <a:spAutoFit/>
          </a:bodyPr>
          <a:lstStyle/>
          <a:p>
            <a:r>
              <a:rPr lang="en-US" altLang="ja-JP" sz="1600" b="1" dirty="0">
                <a:solidFill>
                  <a:schemeClr val="bg1"/>
                </a:solidFill>
              </a:rPr>
              <a:t>2. </a:t>
            </a:r>
            <a:r>
              <a:rPr kumimoji="1" lang="en-US" altLang="ja-JP" sz="1600" b="1" dirty="0" err="1">
                <a:solidFill>
                  <a:schemeClr val="bg1"/>
                </a:solidFill>
              </a:rPr>
              <a:t>ChatGPT</a:t>
            </a:r>
            <a:endParaRPr kumimoji="1" lang="ja-JP" altLang="en-US" sz="1600" b="1" dirty="0">
              <a:solidFill>
                <a:schemeClr val="bg1"/>
              </a:solidFill>
            </a:endParaRPr>
          </a:p>
        </p:txBody>
      </p:sp>
    </p:spTree>
    <p:extLst>
      <p:ext uri="{BB962C8B-B14F-4D97-AF65-F5344CB8AC3E}">
        <p14:creationId xmlns:p14="http://schemas.microsoft.com/office/powerpoint/2010/main" val="361824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5784"/>
            <a:ext cx="11400125" cy="518094"/>
          </a:xfrm>
        </p:spPr>
        <p:txBody>
          <a:bodyPr/>
          <a:lstStyle/>
          <a:p>
            <a:r>
              <a:rPr lang="en-US" altLang="ja-JP" dirty="0"/>
              <a:t>Prompt</a:t>
            </a:r>
            <a:r>
              <a:rPr lang="ja-JP" altLang="en-US" dirty="0"/>
              <a:t>のテクニック例：改善前</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15</a:t>
            </a:fld>
            <a:endParaRPr kumimoji="1" lang="ja-JP" altLang="en-US"/>
          </a:p>
        </p:txBody>
      </p:sp>
      <p:sp>
        <p:nvSpPr>
          <p:cNvPr id="5" name="テキスト ボックス 4">
            <a:extLst>
              <a:ext uri="{FF2B5EF4-FFF2-40B4-BE49-F238E27FC236}">
                <a16:creationId xmlns:a16="http://schemas.microsoft.com/office/drawing/2014/main" id="{A06C9657-A7EE-8953-7D6C-BF0C3EABA838}"/>
              </a:ext>
            </a:extLst>
          </p:cNvPr>
          <p:cNvSpPr txBox="1"/>
          <p:nvPr/>
        </p:nvSpPr>
        <p:spPr>
          <a:xfrm>
            <a:off x="1078496" y="1656943"/>
            <a:ext cx="10929285" cy="3970318"/>
          </a:xfrm>
          <a:prstGeom prst="rect">
            <a:avLst/>
          </a:prstGeom>
          <a:noFill/>
          <a:ln>
            <a:solidFill>
              <a:schemeClr val="tx1"/>
            </a:solidFill>
          </a:ln>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1200" dirty="0"/>
              <a:t>数学の勉強方法に関して、以下のアドバイスを提供できます。</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1. </a:t>
            </a:r>
            <a:r>
              <a:rPr kumimoji="1" lang="ja-JP" altLang="en-US" sz="1200" dirty="0"/>
              <a:t>基礎をしっかり固める：数学は積み重ねの科目ですので、基本的な概念や公式を理解することが重要です。学校の授業や教科書をしっかりと学び、基礎的な問題を繰り返し解くことで基本をしっかりと身につけましょう。</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2. </a:t>
            </a:r>
            <a:r>
              <a:rPr kumimoji="1" lang="ja-JP" altLang="en-US" sz="1200" dirty="0"/>
              <a:t>理解重視の学習：単に問題を解くだけではなく、なぜその解法が成り立つのかを理解することも重要です。解法や公式の背後にある原理や論理を追求し、数学の本質を理解することで応用力が高まります。</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3. </a:t>
            </a:r>
            <a:r>
              <a:rPr kumimoji="1" lang="ja-JP" altLang="en-US" sz="1200" dirty="0"/>
              <a:t>問題演習の重要性：数学の学習では、問題演習が欠かせません。繰り返し問題を解くことで応用力や解法の幅が広がります。学校の授業や参考書の問題を解くだけでなく、過去の過去問や模擬試験も取り組んでみましょう。</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4. </a:t>
            </a:r>
            <a:r>
              <a:rPr kumimoji="1" lang="ja-JP" altLang="en-US" sz="1200" dirty="0"/>
              <a:t>分からない点の克服：分からない問題や概念が出てきた場合は、迷わず質問しましょう。先生や友人に相談するだけでなく、インターネット上の数学の学習サイトやコミュニティも活用してみてください。</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5. </a:t>
            </a:r>
            <a:r>
              <a:rPr kumimoji="1" lang="ja-JP" altLang="en-US" sz="1200" dirty="0"/>
              <a:t>定期的な復習：数学は忘れやすい科目ですので、定期的な復習が必要です。学習した内容を定期的に復習し、基礎的な問題から応用問題まで幅広く解くことで定着度が上がります。</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6. </a:t>
            </a:r>
            <a:r>
              <a:rPr kumimoji="1" lang="ja-JP" altLang="en-US" sz="1200" dirty="0"/>
              <a:t>模擬試験の受験：実際の試験形式に慣れるためにも、模擬試験の受験は有効です。試験時間内に解く練習や過去問の解析を通じて、時間配分や解法のスピードを向上させることができます。</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1200" dirty="0"/>
              <a:t>最後に、数学の勉強は一朝一夕で成果が出るものではありません。地道な努力と継続的な学習が必要ですので、計画的に取り組んでください。</a:t>
            </a:r>
            <a:endParaRPr kumimoji="1" lang="en-US" altLang="ja-JP" sz="1200" dirty="0"/>
          </a:p>
        </p:txBody>
      </p:sp>
      <p:sp>
        <p:nvSpPr>
          <p:cNvPr id="6" name="テキスト ボックス 5">
            <a:extLst>
              <a:ext uri="{FF2B5EF4-FFF2-40B4-BE49-F238E27FC236}">
                <a16:creationId xmlns:a16="http://schemas.microsoft.com/office/drawing/2014/main" id="{30CD3771-CE23-901C-2A6D-346D25395A8C}"/>
              </a:ext>
            </a:extLst>
          </p:cNvPr>
          <p:cNvSpPr txBox="1"/>
          <p:nvPr/>
        </p:nvSpPr>
        <p:spPr>
          <a:xfrm>
            <a:off x="0" y="5885849"/>
            <a:ext cx="280621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err="1"/>
              <a:t>ChatGPT</a:t>
            </a:r>
            <a:r>
              <a:rPr kumimoji="1" lang="en-US" altLang="ja-JP" dirty="0"/>
              <a:t> V3.5</a:t>
            </a:r>
            <a:r>
              <a:rPr kumimoji="1" lang="ja-JP" altLang="en-US" dirty="0"/>
              <a:t>を使用）</a:t>
            </a:r>
          </a:p>
        </p:txBody>
      </p:sp>
      <p:sp>
        <p:nvSpPr>
          <p:cNvPr id="4" name="テキスト ボックス 3">
            <a:extLst>
              <a:ext uri="{FF2B5EF4-FFF2-40B4-BE49-F238E27FC236}">
                <a16:creationId xmlns:a16="http://schemas.microsoft.com/office/drawing/2014/main" id="{3FCCC5D9-C0AA-0FF2-4EDB-4AD6261D0C14}"/>
              </a:ext>
            </a:extLst>
          </p:cNvPr>
          <p:cNvSpPr txBox="1"/>
          <p:nvPr/>
        </p:nvSpPr>
        <p:spPr>
          <a:xfrm>
            <a:off x="571984" y="-20412"/>
            <a:ext cx="3436784" cy="338554"/>
          </a:xfrm>
          <a:prstGeom prst="rect">
            <a:avLst/>
          </a:prstGeom>
          <a:noFill/>
        </p:spPr>
        <p:txBody>
          <a:bodyPr wrap="square" rtlCol="0">
            <a:spAutoFit/>
          </a:bodyPr>
          <a:lstStyle/>
          <a:p>
            <a:r>
              <a:rPr lang="en-US" altLang="ja-JP" sz="1600" b="1" dirty="0">
                <a:solidFill>
                  <a:schemeClr val="bg1"/>
                </a:solidFill>
              </a:rPr>
              <a:t>2. </a:t>
            </a:r>
            <a:r>
              <a:rPr kumimoji="1" lang="en-US" altLang="ja-JP" sz="1600" b="1" dirty="0" err="1">
                <a:solidFill>
                  <a:schemeClr val="bg1"/>
                </a:solidFill>
              </a:rPr>
              <a:t>ChatGPT</a:t>
            </a:r>
            <a:endParaRPr kumimoji="1" lang="ja-JP" altLang="en-US" sz="1600" b="1" dirty="0">
              <a:solidFill>
                <a:schemeClr val="bg1"/>
              </a:solidFill>
            </a:endParaRPr>
          </a:p>
        </p:txBody>
      </p:sp>
      <p:sp>
        <p:nvSpPr>
          <p:cNvPr id="7" name="テキスト ボックス 6">
            <a:extLst>
              <a:ext uri="{FF2B5EF4-FFF2-40B4-BE49-F238E27FC236}">
                <a16:creationId xmlns:a16="http://schemas.microsoft.com/office/drawing/2014/main" id="{F4A3545F-CBF5-CF93-6D83-FA3C3A39AFF0}"/>
              </a:ext>
            </a:extLst>
          </p:cNvPr>
          <p:cNvSpPr txBox="1"/>
          <p:nvPr/>
        </p:nvSpPr>
        <p:spPr>
          <a:xfrm>
            <a:off x="1071022" y="896658"/>
            <a:ext cx="10929285" cy="491581"/>
          </a:xfrm>
          <a:prstGeom prst="rect">
            <a:avLst/>
          </a:prstGeom>
          <a:noFill/>
          <a:ln>
            <a:solidFill>
              <a:schemeClr val="tx1"/>
            </a:solidFill>
          </a:ln>
        </p:spPr>
        <p:txBody>
          <a:bodyPr wrap="square"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b="1" dirty="0"/>
              <a:t>大学受験を目指す高校生向けに、数学の勉強方法をアドバイスしてください。</a:t>
            </a:r>
          </a:p>
        </p:txBody>
      </p:sp>
      <p:sp>
        <p:nvSpPr>
          <p:cNvPr id="9" name="正方形/長方形 8">
            <a:extLst>
              <a:ext uri="{FF2B5EF4-FFF2-40B4-BE49-F238E27FC236}">
                <a16:creationId xmlns:a16="http://schemas.microsoft.com/office/drawing/2014/main" id="{283DB296-AA0D-DC5D-8593-0DFB279882F5}"/>
              </a:ext>
            </a:extLst>
          </p:cNvPr>
          <p:cNvSpPr/>
          <p:nvPr/>
        </p:nvSpPr>
        <p:spPr>
          <a:xfrm>
            <a:off x="187339" y="894798"/>
            <a:ext cx="769289" cy="4953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指示</a:t>
            </a:r>
          </a:p>
        </p:txBody>
      </p:sp>
      <p:sp>
        <p:nvSpPr>
          <p:cNvPr id="10" name="正方形/長方形 9">
            <a:extLst>
              <a:ext uri="{FF2B5EF4-FFF2-40B4-BE49-F238E27FC236}">
                <a16:creationId xmlns:a16="http://schemas.microsoft.com/office/drawing/2014/main" id="{D36DD17C-A8DB-5431-6893-87E0DF62BB71}"/>
              </a:ext>
            </a:extLst>
          </p:cNvPr>
          <p:cNvSpPr/>
          <p:nvPr/>
        </p:nvSpPr>
        <p:spPr>
          <a:xfrm>
            <a:off x="187340" y="1669489"/>
            <a:ext cx="769289" cy="4953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回答</a:t>
            </a:r>
          </a:p>
        </p:txBody>
      </p:sp>
      <p:sp>
        <p:nvSpPr>
          <p:cNvPr id="11" name="吹き出し: 四角形 10">
            <a:extLst>
              <a:ext uri="{FF2B5EF4-FFF2-40B4-BE49-F238E27FC236}">
                <a16:creationId xmlns:a16="http://schemas.microsoft.com/office/drawing/2014/main" id="{7E51B010-532F-383F-BB26-CA20DE6F33A1}"/>
              </a:ext>
            </a:extLst>
          </p:cNvPr>
          <p:cNvSpPr/>
          <p:nvPr/>
        </p:nvSpPr>
        <p:spPr>
          <a:xfrm>
            <a:off x="8528822" y="5793583"/>
            <a:ext cx="3471485" cy="396445"/>
          </a:xfrm>
          <a:prstGeom prst="wedgeRectCallout">
            <a:avLst>
              <a:gd name="adj1" fmla="val -33315"/>
              <a:gd name="adj2" fmla="val -9261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悪くはないが、若干一般的過ぎる</a:t>
            </a:r>
          </a:p>
        </p:txBody>
      </p:sp>
    </p:spTree>
    <p:extLst>
      <p:ext uri="{BB962C8B-B14F-4D97-AF65-F5344CB8AC3E}">
        <p14:creationId xmlns:p14="http://schemas.microsoft.com/office/powerpoint/2010/main" val="2733764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5784"/>
            <a:ext cx="11400125" cy="518094"/>
          </a:xfrm>
        </p:spPr>
        <p:txBody>
          <a:bodyPr/>
          <a:lstStyle/>
          <a:p>
            <a:r>
              <a:rPr lang="en-US" altLang="ja-JP" dirty="0"/>
              <a:t>Prompt</a:t>
            </a:r>
            <a:r>
              <a:rPr lang="ja-JP" altLang="en-US" dirty="0"/>
              <a:t>のテクニック例：改善例</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16</a:t>
            </a:fld>
            <a:endParaRPr kumimoji="1" lang="ja-JP" altLang="en-US"/>
          </a:p>
        </p:txBody>
      </p:sp>
      <p:sp>
        <p:nvSpPr>
          <p:cNvPr id="5" name="テキスト ボックス 4">
            <a:extLst>
              <a:ext uri="{FF2B5EF4-FFF2-40B4-BE49-F238E27FC236}">
                <a16:creationId xmlns:a16="http://schemas.microsoft.com/office/drawing/2014/main" id="{A06C9657-A7EE-8953-7D6C-BF0C3EABA838}"/>
              </a:ext>
            </a:extLst>
          </p:cNvPr>
          <p:cNvSpPr txBox="1"/>
          <p:nvPr/>
        </p:nvSpPr>
        <p:spPr>
          <a:xfrm>
            <a:off x="146672" y="1329605"/>
            <a:ext cx="4261952" cy="3600986"/>
          </a:xfrm>
          <a:prstGeom prst="rect">
            <a:avLst/>
          </a:prstGeom>
          <a:noFill/>
          <a:ln>
            <a:solidFill>
              <a:schemeClr val="tx1"/>
            </a:solidFill>
          </a:ln>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1200" dirty="0"/>
              <a:t>あなたはプロの塾講師です。数学の勉強方法をアドバイスしてください。</a:t>
            </a:r>
            <a:r>
              <a:rPr kumimoji="1" lang="ja-JP" altLang="en-US" sz="1200" dirty="0">
                <a:solidFill>
                  <a:srgbClr val="FF0000"/>
                </a:solidFill>
              </a:rPr>
              <a:t>勉強方法は、具体的かつ段階的に記述してください。</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solidFill>
                  <a:srgbClr val="FF0000"/>
                </a:solidFill>
              </a:rPr>
              <a:t># </a:t>
            </a:r>
            <a:r>
              <a:rPr kumimoji="1" lang="ja-JP" altLang="en-US" sz="1200" dirty="0">
                <a:solidFill>
                  <a:srgbClr val="FF0000"/>
                </a:solidFill>
              </a:rPr>
              <a:t>制約条件</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 </a:t>
            </a:r>
            <a:r>
              <a:rPr kumimoji="1" lang="ja-JP" altLang="en-US" sz="1200" dirty="0"/>
              <a:t>大学受験を目指す高校生を対象にしたアドバイスとする</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- 1</a:t>
            </a:r>
            <a:r>
              <a:rPr kumimoji="1" lang="ja-JP" altLang="en-US" sz="1200" dirty="0"/>
              <a:t>日の勉強時間や勉強計画を提示する</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 </a:t>
            </a:r>
            <a:r>
              <a:rPr kumimoji="1" lang="ja-JP" altLang="en-US" sz="1200" dirty="0"/>
              <a:t>受験までの長期的な勉強計画も提示する</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- 80</a:t>
            </a:r>
            <a:r>
              <a:rPr kumimoji="1" lang="ja-JP" altLang="en-US" sz="1200" dirty="0"/>
              <a:t>点を目指している</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solidFill>
                  <a:srgbClr val="FF0000"/>
                </a:solidFill>
              </a:rPr>
              <a:t># </a:t>
            </a:r>
            <a:r>
              <a:rPr kumimoji="1" lang="ja-JP" altLang="en-US" sz="1200" dirty="0">
                <a:solidFill>
                  <a:srgbClr val="FF0000"/>
                </a:solidFill>
              </a:rPr>
              <a:t>対象者の情報</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- 10</a:t>
            </a:r>
            <a:r>
              <a:rPr kumimoji="1" lang="ja-JP" altLang="en-US" sz="1200" dirty="0"/>
              <a:t>か月後に大学受験を控えている。</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 </a:t>
            </a:r>
            <a:r>
              <a:rPr kumimoji="1" lang="ja-JP" altLang="en-US" sz="1200" dirty="0"/>
              <a:t>現在の数学の勉強時間は、</a:t>
            </a:r>
            <a:r>
              <a:rPr kumimoji="1" lang="en-US" altLang="ja-JP" sz="1200" dirty="0"/>
              <a:t>1</a:t>
            </a:r>
            <a:r>
              <a:rPr kumimoji="1" lang="ja-JP" altLang="en-US" sz="1200" dirty="0"/>
              <a:t>日</a:t>
            </a:r>
            <a:r>
              <a:rPr kumimoji="1" lang="en-US" altLang="ja-JP" sz="1200" dirty="0"/>
              <a:t>30</a:t>
            </a:r>
            <a:r>
              <a:rPr kumimoji="1" lang="ja-JP" altLang="en-US" sz="1200" dirty="0"/>
              <a:t>分。</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 </a:t>
            </a:r>
            <a:r>
              <a:rPr kumimoji="1" lang="ja-JP" altLang="en-US" sz="1200" dirty="0"/>
              <a:t>過去の模擬試験では、数学は</a:t>
            </a:r>
            <a:r>
              <a:rPr kumimoji="1" lang="en-US" altLang="ja-JP" sz="1200" dirty="0"/>
              <a:t>50</a:t>
            </a:r>
            <a:r>
              <a:rPr kumimoji="1" lang="ja-JP" altLang="en-US" sz="1200" dirty="0"/>
              <a:t>点。特に微積分が苦手。</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solidFill>
                  <a:srgbClr val="FF0000"/>
                </a:solidFill>
              </a:rPr>
              <a:t># </a:t>
            </a:r>
            <a:r>
              <a:rPr kumimoji="1" lang="ja-JP" altLang="en-US" sz="1200" dirty="0">
                <a:solidFill>
                  <a:srgbClr val="FF0000"/>
                </a:solidFill>
              </a:rPr>
              <a:t>望ましい出力形式</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solidFill>
                  <a:srgbClr val="FF0000"/>
                </a:solidFill>
              </a:rPr>
              <a:t>[</a:t>
            </a:r>
            <a:r>
              <a:rPr kumimoji="1" lang="ja-JP" altLang="en-US" sz="1200" dirty="0">
                <a:solidFill>
                  <a:srgbClr val="FF0000"/>
                </a:solidFill>
              </a:rPr>
              <a:t>勉強方法</a:t>
            </a:r>
            <a:r>
              <a:rPr kumimoji="1" lang="en-US" altLang="ja-JP" sz="1200" dirty="0">
                <a:solidFill>
                  <a:srgbClr val="FF0000"/>
                </a:solidFill>
              </a:rPr>
              <a:t>]: </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solidFill>
                  <a:srgbClr val="FF0000"/>
                </a:solidFill>
              </a:rPr>
              <a:t>[</a:t>
            </a:r>
            <a:r>
              <a:rPr kumimoji="1" lang="ja-JP" altLang="en-US" sz="1200" dirty="0">
                <a:solidFill>
                  <a:srgbClr val="FF0000"/>
                </a:solidFill>
              </a:rPr>
              <a:t>勉強計画</a:t>
            </a:r>
            <a:r>
              <a:rPr kumimoji="1" lang="en-US" altLang="ja-JP" sz="1200" dirty="0">
                <a:solidFill>
                  <a:srgbClr val="FF0000"/>
                </a:solidFill>
              </a:rPr>
              <a:t>]: </a:t>
            </a:r>
            <a:r>
              <a:rPr kumimoji="1" lang="ja-JP" altLang="en-US" sz="1200" dirty="0">
                <a:solidFill>
                  <a:srgbClr val="FF0000"/>
                </a:solidFill>
              </a:rPr>
              <a:t>勉強計画については、週毎の表形式で提示</a:t>
            </a:r>
            <a:r>
              <a:rPr kumimoji="1" lang="ja-JP" altLang="en-US" sz="1200" dirty="0"/>
              <a:t>する（縦軸は週、横軸は</a:t>
            </a:r>
            <a:r>
              <a:rPr kumimoji="1" lang="en-US" altLang="ja-JP" sz="1200" dirty="0"/>
              <a:t>1</a:t>
            </a:r>
            <a:r>
              <a:rPr kumimoji="1" lang="ja-JP" altLang="en-US" sz="1200" dirty="0"/>
              <a:t>日の勉強時間や内容を示す。ただし同じ内容が続くなら、途中は割愛する）</a:t>
            </a:r>
          </a:p>
        </p:txBody>
      </p:sp>
      <p:sp>
        <p:nvSpPr>
          <p:cNvPr id="4" name="テキスト ボックス 3">
            <a:extLst>
              <a:ext uri="{FF2B5EF4-FFF2-40B4-BE49-F238E27FC236}">
                <a16:creationId xmlns:a16="http://schemas.microsoft.com/office/drawing/2014/main" id="{3FCCC5D9-C0AA-0FF2-4EDB-4AD6261D0C14}"/>
              </a:ext>
            </a:extLst>
          </p:cNvPr>
          <p:cNvSpPr txBox="1"/>
          <p:nvPr/>
        </p:nvSpPr>
        <p:spPr>
          <a:xfrm>
            <a:off x="571984" y="-20412"/>
            <a:ext cx="3436784" cy="338554"/>
          </a:xfrm>
          <a:prstGeom prst="rect">
            <a:avLst/>
          </a:prstGeom>
          <a:noFill/>
        </p:spPr>
        <p:txBody>
          <a:bodyPr wrap="square" rtlCol="0">
            <a:spAutoFit/>
          </a:bodyPr>
          <a:lstStyle/>
          <a:p>
            <a:r>
              <a:rPr lang="en-US" altLang="ja-JP" sz="1600" b="1" dirty="0">
                <a:solidFill>
                  <a:schemeClr val="bg1"/>
                </a:solidFill>
              </a:rPr>
              <a:t>2. </a:t>
            </a:r>
            <a:r>
              <a:rPr kumimoji="1" lang="en-US" altLang="ja-JP" sz="1600" b="1" dirty="0" err="1">
                <a:solidFill>
                  <a:schemeClr val="bg1"/>
                </a:solidFill>
              </a:rPr>
              <a:t>ChatGPT</a:t>
            </a:r>
            <a:endParaRPr kumimoji="1" lang="ja-JP" altLang="en-US" sz="1600" b="1" dirty="0">
              <a:solidFill>
                <a:schemeClr val="bg1"/>
              </a:solidFill>
            </a:endParaRPr>
          </a:p>
        </p:txBody>
      </p:sp>
      <p:sp>
        <p:nvSpPr>
          <p:cNvPr id="8" name="テキスト ボックス 7">
            <a:extLst>
              <a:ext uri="{FF2B5EF4-FFF2-40B4-BE49-F238E27FC236}">
                <a16:creationId xmlns:a16="http://schemas.microsoft.com/office/drawing/2014/main" id="{520B398A-A36E-125A-6428-12DFF57026C9}"/>
              </a:ext>
            </a:extLst>
          </p:cNvPr>
          <p:cNvSpPr txBox="1"/>
          <p:nvPr/>
        </p:nvSpPr>
        <p:spPr>
          <a:xfrm>
            <a:off x="4588626" y="1313205"/>
            <a:ext cx="7502282" cy="4939814"/>
          </a:xfrm>
          <a:prstGeom prst="rect">
            <a:avLst/>
          </a:prstGeom>
          <a:noFill/>
          <a:ln>
            <a:solidFill>
              <a:schemeClr val="tx1"/>
            </a:solidFill>
          </a:ln>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a:t>
            </a:r>
            <a:r>
              <a:rPr kumimoji="1" lang="ja-JP" altLang="en-US" sz="900" dirty="0"/>
              <a:t>勉強方法</a:t>
            </a:r>
            <a:r>
              <a:rPr kumimoji="1" lang="en-US" altLang="ja-JP" sz="900" dirty="0"/>
              <a:t>]: </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1. </a:t>
            </a:r>
            <a:r>
              <a:rPr kumimoji="1" lang="ja-JP" altLang="en-US" sz="900" dirty="0"/>
              <a:t>基礎の確認と理解</a:t>
            </a:r>
            <a:r>
              <a:rPr kumimoji="1" lang="en-US" altLang="ja-JP" sz="900" dirty="0"/>
              <a:t>: </a:t>
            </a:r>
            <a:r>
              <a:rPr kumimoji="1" lang="ja-JP" altLang="en-US" sz="900" dirty="0"/>
              <a:t>最初に数学の基礎的なトピックから始めましょう。教科書や参考書を使って基本的な数学の概念を学び、問題集で演習してください。数学の基礎が不十分な場合は、基礎を徹底的に確認することが重要です。</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2. </a:t>
            </a:r>
            <a:r>
              <a:rPr kumimoji="1" lang="ja-JP" altLang="en-US" sz="900" dirty="0"/>
              <a:t>分野ごとの理解と演習</a:t>
            </a:r>
            <a:r>
              <a:rPr kumimoji="1" lang="en-US" altLang="ja-JP" sz="900" dirty="0"/>
              <a:t>: </a:t>
            </a:r>
            <a:r>
              <a:rPr kumimoji="1" lang="ja-JP" altLang="en-US" sz="900" dirty="0"/>
              <a:t>数学は様々な分野で構成されていますので、各分野ごとに理解を深めていきましょう。微積分が苦手なようですので、特にその分野に重点を置いて学習しましょう。関連する理論や公式、問題解法について学び、演習問題を解くことで習熟度を高めていきます。</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3. </a:t>
            </a:r>
            <a:r>
              <a:rPr kumimoji="1" lang="ja-JP" altLang="en-US" sz="900" dirty="0"/>
              <a:t>頻繁な演習と反復学習</a:t>
            </a:r>
            <a:r>
              <a:rPr kumimoji="1" lang="en-US" altLang="ja-JP" sz="900" dirty="0"/>
              <a:t>: </a:t>
            </a:r>
            <a:r>
              <a:rPr kumimoji="1" lang="ja-JP" altLang="en-US" sz="900" dirty="0"/>
              <a:t>理解した内容を定期的に演習することが大切です。問題集や過去問題を用いて、様々な問題に取り組んでください。特に微積分の問題に多く取り組むことで、苦手意識を克服しましょう。同じタイプの問題に取り組むことで反復学習ができ、解法のパターンを身につけることができます。</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4. </a:t>
            </a:r>
            <a:r>
              <a:rPr kumimoji="1" lang="ja-JP" altLang="en-US" sz="900" dirty="0"/>
              <a:t>質問や疑問点の解消</a:t>
            </a:r>
            <a:r>
              <a:rPr kumimoji="1" lang="en-US" altLang="ja-JP" sz="900" dirty="0"/>
              <a:t>: </a:t>
            </a:r>
            <a:r>
              <a:rPr kumimoji="1" lang="ja-JP" altLang="en-US" sz="900" dirty="0"/>
              <a:t>わからない部分や疑問点があれば、遠慮せずに質問しましょう。塾の講師や友人と協力して解決策を見つけることで、理解を深めることができます。</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9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a:t>
            </a:r>
            <a:r>
              <a:rPr kumimoji="1" lang="ja-JP" altLang="en-US" sz="900" dirty="0"/>
              <a:t>勉強計画</a:t>
            </a:r>
            <a:r>
              <a:rPr kumimoji="1" lang="en-US" altLang="ja-JP" sz="900" dirty="0"/>
              <a:t>]:</a:t>
            </a:r>
          </a:p>
          <a:p>
            <a:pPr marL="0" marR="0" lvl="0" indent="0" defTabSz="914400" rtl="0" eaLnBrk="1" fontAlgn="auto" latinLnBrk="0" hangingPunct="1">
              <a:lnSpc>
                <a:spcPct val="100000"/>
              </a:lnSpc>
              <a:spcBef>
                <a:spcPts val="0"/>
              </a:spcBef>
              <a:spcAft>
                <a:spcPts val="0"/>
              </a:spcAft>
              <a:buClrTx/>
              <a:buSzTx/>
              <a:buFontTx/>
              <a:buNone/>
              <a:tabLst/>
              <a:defRPr/>
            </a:pPr>
            <a:r>
              <a:rPr lang="ja-JP" altLang="en-US" sz="900" b="0" i="0" dirty="0">
                <a:solidFill>
                  <a:srgbClr val="374151"/>
                </a:solidFill>
                <a:effectLst/>
                <a:latin typeface="Söhne"/>
              </a:rPr>
              <a:t>勉強計画</a:t>
            </a:r>
            <a:r>
              <a:rPr lang="en-US" altLang="ja-JP" sz="900" b="0" i="0" dirty="0">
                <a:solidFill>
                  <a:srgbClr val="374151"/>
                </a:solidFill>
                <a:effectLst/>
                <a:latin typeface="Söhne"/>
              </a:rPr>
              <a:t>: </a:t>
            </a:r>
            <a:r>
              <a:rPr lang="ja-JP" altLang="en-US" sz="900" b="0" i="0" dirty="0">
                <a:solidFill>
                  <a:srgbClr val="374151"/>
                </a:solidFill>
                <a:effectLst/>
                <a:latin typeface="Söhne"/>
              </a:rPr>
              <a:t>週</a:t>
            </a:r>
            <a:r>
              <a:rPr lang="en-US" altLang="ja-JP" sz="900" b="0" i="0" dirty="0">
                <a:solidFill>
                  <a:srgbClr val="374151"/>
                </a:solidFill>
                <a:effectLst/>
                <a:latin typeface="Söhne"/>
              </a:rPr>
              <a:t>5</a:t>
            </a:r>
            <a:r>
              <a:rPr lang="ja-JP" altLang="en-US" sz="900" b="0" i="0" dirty="0">
                <a:solidFill>
                  <a:srgbClr val="374151"/>
                </a:solidFill>
                <a:effectLst/>
                <a:latin typeface="Söhne"/>
              </a:rPr>
              <a:t>日勉強し、</a:t>
            </a:r>
            <a:r>
              <a:rPr lang="en-US" altLang="ja-JP" sz="900" b="0" i="0" dirty="0">
                <a:solidFill>
                  <a:srgbClr val="374151"/>
                </a:solidFill>
                <a:effectLst/>
                <a:latin typeface="Söhne"/>
              </a:rPr>
              <a:t>1</a:t>
            </a:r>
            <a:r>
              <a:rPr lang="ja-JP" altLang="en-US" sz="900" b="0" i="0" dirty="0">
                <a:solidFill>
                  <a:srgbClr val="374151"/>
                </a:solidFill>
                <a:effectLst/>
                <a:latin typeface="Söhne"/>
              </a:rPr>
              <a:t>日の勉強時間を徐々に増やしていきましょう。以下に例を示します（時間は目安です）。</a:t>
            </a: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a:t>
            </a:r>
            <a:r>
              <a:rPr kumimoji="1" lang="ja-JP" altLang="en-US" sz="900" dirty="0"/>
              <a:t>受験までの長期的な勉強計画</a:t>
            </a:r>
            <a:r>
              <a:rPr kumimoji="1" lang="en-US" altLang="ja-JP" sz="900" dirty="0"/>
              <a:t>]:</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1. </a:t>
            </a:r>
            <a:r>
              <a:rPr kumimoji="1" lang="ja-JP" altLang="en-US" sz="900" dirty="0"/>
              <a:t>初期段階（</a:t>
            </a:r>
            <a:r>
              <a:rPr kumimoji="1" lang="en-US" altLang="ja-JP" sz="900" dirty="0"/>
              <a:t>1〜2</a:t>
            </a:r>
            <a:r>
              <a:rPr kumimoji="1" lang="ja-JP" altLang="en-US" sz="900" dirty="0"/>
              <a:t>か月目）</a:t>
            </a:r>
            <a:r>
              <a:rPr kumimoji="1" lang="en-US" altLang="ja-JP" sz="900" dirty="0"/>
              <a:t>: </a:t>
            </a:r>
            <a:r>
              <a:rPr kumimoji="1" lang="ja-JP" altLang="en-US" sz="900" dirty="0"/>
              <a:t>基礎の確認と理解に重点を置きます。基本的な数学の概念を学び、演習問題に取り組みます。</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2. </a:t>
            </a:r>
            <a:r>
              <a:rPr kumimoji="1" lang="ja-JP" altLang="en-US" sz="900" dirty="0"/>
              <a:t>中間段階（</a:t>
            </a:r>
            <a:r>
              <a:rPr kumimoji="1" lang="en-US" altLang="ja-JP" sz="900" dirty="0"/>
              <a:t>3〜6</a:t>
            </a:r>
            <a:r>
              <a:rPr kumimoji="1" lang="ja-JP" altLang="en-US" sz="900" dirty="0"/>
              <a:t>か月目）</a:t>
            </a:r>
            <a:r>
              <a:rPr kumimoji="1" lang="en-US" altLang="ja-JP" sz="900" dirty="0"/>
              <a:t>: </a:t>
            </a:r>
            <a:r>
              <a:rPr kumimoji="1" lang="ja-JP" altLang="en-US" sz="900" dirty="0"/>
              <a:t>各分野の理解と演習に取り組みます。特に微積分の理解を深め、関連する問題に積極的に取り組みます。</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3. </a:t>
            </a:r>
            <a:r>
              <a:rPr kumimoji="1" lang="ja-JP" altLang="en-US" sz="900" dirty="0"/>
              <a:t>高度段階（</a:t>
            </a:r>
            <a:r>
              <a:rPr kumimoji="1" lang="en-US" altLang="ja-JP" sz="900" dirty="0"/>
              <a:t>7〜9</a:t>
            </a:r>
            <a:r>
              <a:rPr kumimoji="1" lang="ja-JP" altLang="en-US" sz="900" dirty="0"/>
              <a:t>か月目）</a:t>
            </a:r>
            <a:r>
              <a:rPr kumimoji="1" lang="en-US" altLang="ja-JP" sz="900" dirty="0"/>
              <a:t>: </a:t>
            </a:r>
            <a:r>
              <a:rPr kumimoji="1" lang="ja-JP" altLang="en-US" sz="900" dirty="0"/>
              <a:t>頻繁な演習と反復学習に重点を置きます。問題集や過去問題に取り組み、幅広い問題に対応できるようにします。</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4. </a:t>
            </a:r>
            <a:r>
              <a:rPr kumimoji="1" lang="ja-JP" altLang="en-US" sz="900" dirty="0"/>
              <a:t>追い込み段階（</a:t>
            </a:r>
            <a:r>
              <a:rPr kumimoji="1" lang="en-US" altLang="ja-JP" sz="900" dirty="0"/>
              <a:t>10</a:t>
            </a:r>
            <a:r>
              <a:rPr kumimoji="1" lang="ja-JP" altLang="en-US" sz="900" dirty="0"/>
              <a:t>か月目）</a:t>
            </a:r>
            <a:r>
              <a:rPr kumimoji="1" lang="en-US" altLang="ja-JP" sz="900" dirty="0"/>
              <a:t>: </a:t>
            </a:r>
            <a:r>
              <a:rPr kumimoji="1" lang="ja-JP" altLang="en-US" sz="900" dirty="0"/>
              <a:t>最後の追い込み期間です。過去の受験問題や模擬試験を解き、受験形式に慣れることを目指します。</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9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900" dirty="0"/>
              <a:t>目標点数である</a:t>
            </a:r>
            <a:r>
              <a:rPr kumimoji="1" lang="en-US" altLang="ja-JP" sz="900" dirty="0"/>
              <a:t>80</a:t>
            </a:r>
            <a:r>
              <a:rPr kumimoji="1" lang="ja-JP" altLang="en-US" sz="900" dirty="0"/>
              <a:t>点を達成するためには、定期的な勉強と努力が必要です。計画を守りつつ、継続的な学習を心がけましょう。また、勉強時間外にも数学に触れることで理解を深めることができますので、積極的に活用してください。</a:t>
            </a:r>
          </a:p>
        </p:txBody>
      </p:sp>
      <p:sp>
        <p:nvSpPr>
          <p:cNvPr id="11" name="正方形/長方形 10">
            <a:extLst>
              <a:ext uri="{FF2B5EF4-FFF2-40B4-BE49-F238E27FC236}">
                <a16:creationId xmlns:a16="http://schemas.microsoft.com/office/drawing/2014/main" id="{BF8DAE5C-0AB0-FEC8-0D4C-C45113319CC8}"/>
              </a:ext>
            </a:extLst>
          </p:cNvPr>
          <p:cNvSpPr/>
          <p:nvPr/>
        </p:nvSpPr>
        <p:spPr>
          <a:xfrm>
            <a:off x="148941" y="778941"/>
            <a:ext cx="769289" cy="4953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指示</a:t>
            </a:r>
          </a:p>
        </p:txBody>
      </p:sp>
      <p:sp>
        <p:nvSpPr>
          <p:cNvPr id="12" name="正方形/長方形 11">
            <a:extLst>
              <a:ext uri="{FF2B5EF4-FFF2-40B4-BE49-F238E27FC236}">
                <a16:creationId xmlns:a16="http://schemas.microsoft.com/office/drawing/2014/main" id="{2D758697-28AA-274A-72E7-6D4A6E7B1B3E}"/>
              </a:ext>
            </a:extLst>
          </p:cNvPr>
          <p:cNvSpPr/>
          <p:nvPr/>
        </p:nvSpPr>
        <p:spPr>
          <a:xfrm>
            <a:off x="4588626" y="778941"/>
            <a:ext cx="769289" cy="4953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回答</a:t>
            </a:r>
          </a:p>
        </p:txBody>
      </p:sp>
      <p:sp>
        <p:nvSpPr>
          <p:cNvPr id="13" name="テキスト ボックス 12">
            <a:extLst>
              <a:ext uri="{FF2B5EF4-FFF2-40B4-BE49-F238E27FC236}">
                <a16:creationId xmlns:a16="http://schemas.microsoft.com/office/drawing/2014/main" id="{9F68B1F8-1E88-AC34-985F-277C89A0F9FE}"/>
              </a:ext>
            </a:extLst>
          </p:cNvPr>
          <p:cNvSpPr txBox="1"/>
          <p:nvPr/>
        </p:nvSpPr>
        <p:spPr>
          <a:xfrm>
            <a:off x="0" y="5885849"/>
            <a:ext cx="280621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err="1"/>
              <a:t>ChatGPT</a:t>
            </a:r>
            <a:r>
              <a:rPr kumimoji="1" lang="en-US" altLang="ja-JP" dirty="0"/>
              <a:t> V3.5</a:t>
            </a:r>
            <a:r>
              <a:rPr kumimoji="1" lang="ja-JP" altLang="en-US" dirty="0"/>
              <a:t>を使用）</a:t>
            </a:r>
          </a:p>
        </p:txBody>
      </p:sp>
      <p:pic>
        <p:nvPicPr>
          <p:cNvPr id="15" name="図 14">
            <a:extLst>
              <a:ext uri="{FF2B5EF4-FFF2-40B4-BE49-F238E27FC236}">
                <a16:creationId xmlns:a16="http://schemas.microsoft.com/office/drawing/2014/main" id="{83C35709-0949-5A15-C9B6-9713207A7CAE}"/>
              </a:ext>
            </a:extLst>
          </p:cNvPr>
          <p:cNvPicPr>
            <a:picLocks noChangeAspect="1"/>
          </p:cNvPicPr>
          <p:nvPr/>
        </p:nvPicPr>
        <p:blipFill>
          <a:blip r:embed="rId3"/>
          <a:stretch>
            <a:fillRect/>
          </a:stretch>
        </p:blipFill>
        <p:spPr>
          <a:xfrm>
            <a:off x="6649739" y="3121121"/>
            <a:ext cx="3380055" cy="1897379"/>
          </a:xfrm>
          <a:prstGeom prst="rect">
            <a:avLst/>
          </a:prstGeom>
        </p:spPr>
      </p:pic>
      <p:sp>
        <p:nvSpPr>
          <p:cNvPr id="16" name="吹き出し: 四角形 15">
            <a:extLst>
              <a:ext uri="{FF2B5EF4-FFF2-40B4-BE49-F238E27FC236}">
                <a16:creationId xmlns:a16="http://schemas.microsoft.com/office/drawing/2014/main" id="{FF7FE76C-6CED-5737-07DA-793E6F192719}"/>
              </a:ext>
            </a:extLst>
          </p:cNvPr>
          <p:cNvSpPr/>
          <p:nvPr/>
        </p:nvSpPr>
        <p:spPr>
          <a:xfrm>
            <a:off x="7797338" y="813429"/>
            <a:ext cx="4260321" cy="396445"/>
          </a:xfrm>
          <a:prstGeom prst="wedgeRectCallout">
            <a:avLst>
              <a:gd name="adj1" fmla="val -28286"/>
              <a:gd name="adj2" fmla="val 7303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より具体的かつ形式を整えた結果を回答した</a:t>
            </a:r>
          </a:p>
        </p:txBody>
      </p:sp>
      <p:sp>
        <p:nvSpPr>
          <p:cNvPr id="17" name="吹き出し: 四角形 16">
            <a:extLst>
              <a:ext uri="{FF2B5EF4-FFF2-40B4-BE49-F238E27FC236}">
                <a16:creationId xmlns:a16="http://schemas.microsoft.com/office/drawing/2014/main" id="{FF3E0850-C1E8-201C-57E2-AFB1ADC07923}"/>
              </a:ext>
            </a:extLst>
          </p:cNvPr>
          <p:cNvSpPr/>
          <p:nvPr/>
        </p:nvSpPr>
        <p:spPr>
          <a:xfrm>
            <a:off x="1139481" y="5173441"/>
            <a:ext cx="2986468" cy="396445"/>
          </a:xfrm>
          <a:prstGeom prst="wedgeRectCallout">
            <a:avLst>
              <a:gd name="adj1" fmla="val -33075"/>
              <a:gd name="adj2" fmla="val -10309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回答例や形式を具体的に示す</a:t>
            </a:r>
          </a:p>
        </p:txBody>
      </p:sp>
      <p:sp>
        <p:nvSpPr>
          <p:cNvPr id="18" name="吹き出し: 四角形 17">
            <a:extLst>
              <a:ext uri="{FF2B5EF4-FFF2-40B4-BE49-F238E27FC236}">
                <a16:creationId xmlns:a16="http://schemas.microsoft.com/office/drawing/2014/main" id="{BAF6992B-30F7-E1A6-7A46-BD11ED1E738C}"/>
              </a:ext>
            </a:extLst>
          </p:cNvPr>
          <p:cNvSpPr/>
          <p:nvPr/>
        </p:nvSpPr>
        <p:spPr>
          <a:xfrm>
            <a:off x="1028571" y="909150"/>
            <a:ext cx="3471485" cy="282444"/>
          </a:xfrm>
          <a:prstGeom prst="wedgeRectCallout">
            <a:avLst>
              <a:gd name="adj1" fmla="val -29483"/>
              <a:gd name="adj2" fmla="val 7513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指示と制約などの形式に従って記述</a:t>
            </a:r>
          </a:p>
        </p:txBody>
      </p:sp>
      <p:sp>
        <p:nvSpPr>
          <p:cNvPr id="19" name="吹き出し: 四角形 18">
            <a:extLst>
              <a:ext uri="{FF2B5EF4-FFF2-40B4-BE49-F238E27FC236}">
                <a16:creationId xmlns:a16="http://schemas.microsoft.com/office/drawing/2014/main" id="{6B5A7461-185C-840B-42FC-0390B34E5652}"/>
              </a:ext>
            </a:extLst>
          </p:cNvPr>
          <p:cNvSpPr/>
          <p:nvPr/>
        </p:nvSpPr>
        <p:spPr>
          <a:xfrm>
            <a:off x="2581435" y="1810892"/>
            <a:ext cx="1823366" cy="282444"/>
          </a:xfrm>
          <a:prstGeom prst="wedgeRectCallout">
            <a:avLst>
              <a:gd name="adj1" fmla="val -35676"/>
              <a:gd name="adj2" fmla="val -758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Chain of Thought</a:t>
            </a:r>
            <a:endParaRPr kumimoji="1" lang="ja-JP" altLang="en-US" sz="1600" dirty="0">
              <a:solidFill>
                <a:schemeClr val="tx1"/>
              </a:solidFill>
            </a:endParaRPr>
          </a:p>
        </p:txBody>
      </p:sp>
    </p:spTree>
    <p:extLst>
      <p:ext uri="{BB962C8B-B14F-4D97-AF65-F5344CB8AC3E}">
        <p14:creationId xmlns:p14="http://schemas.microsoft.com/office/powerpoint/2010/main" val="2218131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err="1"/>
              <a:t>ChatGPT</a:t>
            </a:r>
            <a:r>
              <a:rPr lang="ja-JP" altLang="en-US" sz="2400" dirty="0"/>
              <a:t>（生成系</a:t>
            </a:r>
            <a:r>
              <a:rPr lang="en-US" altLang="ja-JP" sz="2400" dirty="0"/>
              <a:t>AI</a:t>
            </a:r>
            <a:r>
              <a:rPr lang="ja-JP" altLang="en-US" sz="2400" dirty="0"/>
              <a:t>）</a:t>
            </a:r>
            <a:r>
              <a:rPr lang="ja-JP" altLang="en-US" dirty="0"/>
              <a:t>の注意しておくべき知識</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17</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371335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入力データは、学習のために開発側にフィードバックする。</a:t>
            </a:r>
            <a:endParaRPr lang="en-US" altLang="ja-JP" sz="2800" dirty="0"/>
          </a:p>
          <a:p>
            <a:pPr lvl="1">
              <a:defRPr/>
            </a:pPr>
            <a:r>
              <a:rPr lang="ja-JP" altLang="en-US" sz="2400" dirty="0"/>
              <a:t>機密情報を入力すると、外部へ流出する恐れがある</a:t>
            </a:r>
            <a:endParaRPr lang="en-US" altLang="ja-JP" sz="2400" dirty="0"/>
          </a:p>
          <a:p>
            <a:pPr lvl="1">
              <a:defRPr/>
            </a:pPr>
            <a:endParaRPr lang="en-US" altLang="ja-JP" sz="2400" dirty="0"/>
          </a:p>
          <a:p>
            <a:pPr>
              <a:defRPr/>
            </a:pPr>
            <a:r>
              <a:rPr lang="ja-JP" altLang="en-US" sz="2800" dirty="0"/>
              <a:t>正確性：事実と反する結果を生成することがある。</a:t>
            </a:r>
            <a:endParaRPr lang="en-US" altLang="ja-JP" dirty="0"/>
          </a:p>
          <a:p>
            <a:pPr lvl="1">
              <a:defRPr/>
            </a:pPr>
            <a:r>
              <a:rPr lang="ja-JP" altLang="en-US" sz="2400" dirty="0"/>
              <a:t>事実やルールを直接記憶・検索していない（学習データの傾向に基づく）</a:t>
            </a:r>
            <a:endParaRPr lang="en-US" altLang="ja-JP" sz="2400" dirty="0"/>
          </a:p>
          <a:p>
            <a:pPr lvl="1">
              <a:defRPr/>
            </a:pPr>
            <a:r>
              <a:rPr lang="ja-JP" altLang="en-US" sz="2400" dirty="0"/>
              <a:t>指示に何とか対応するため、ユーザが回答の正確さを吟味する必要がある</a:t>
            </a:r>
            <a:endParaRPr lang="en-US" altLang="ja-JP" sz="2400" dirty="0"/>
          </a:p>
          <a:p>
            <a:pPr lvl="1">
              <a:defRPr/>
            </a:pPr>
            <a:endParaRPr lang="en-US" altLang="ja-JP" sz="2400" dirty="0"/>
          </a:p>
          <a:p>
            <a:pPr>
              <a:defRPr/>
            </a:pPr>
            <a:r>
              <a:rPr lang="ja-JP" altLang="en-US" sz="2800" dirty="0"/>
              <a:t>新鮮度：最新のデータを学習していないことがある。</a:t>
            </a:r>
            <a:endParaRPr lang="en-US" altLang="ja-JP" sz="2400" dirty="0"/>
          </a:p>
          <a:p>
            <a:pPr lvl="1">
              <a:defRPr/>
            </a:pPr>
            <a:r>
              <a:rPr lang="en-US" altLang="ja-JP" sz="2400" dirty="0"/>
              <a:t>GPT</a:t>
            </a:r>
            <a:r>
              <a:rPr lang="ja-JP" altLang="en-US" sz="2400" dirty="0"/>
              <a:t>モデルは、</a:t>
            </a:r>
            <a:r>
              <a:rPr lang="en-US" altLang="ja-JP" sz="2400" dirty="0"/>
              <a:t>2021</a:t>
            </a:r>
            <a:r>
              <a:rPr lang="ja-JP" altLang="en-US" sz="2400" dirty="0"/>
              <a:t>年</a:t>
            </a:r>
            <a:r>
              <a:rPr lang="en-US" altLang="ja-JP" sz="2400" dirty="0"/>
              <a:t>9</a:t>
            </a:r>
            <a:r>
              <a:rPr lang="ja-JP" altLang="en-US" sz="2400" dirty="0"/>
              <a:t>月以前のインターネット上のデータを学習している</a:t>
            </a:r>
            <a:endParaRPr lang="en-US" altLang="ja-JP" sz="24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注意点と今後の動向</a:t>
            </a:r>
          </a:p>
        </p:txBody>
      </p:sp>
      <p:sp>
        <p:nvSpPr>
          <p:cNvPr id="4" name="テキスト ボックス 3">
            <a:extLst>
              <a:ext uri="{FF2B5EF4-FFF2-40B4-BE49-F238E27FC236}">
                <a16:creationId xmlns:a16="http://schemas.microsoft.com/office/drawing/2014/main" id="{484D6301-7E85-7E35-3EB4-19E09DB59E8D}"/>
              </a:ext>
            </a:extLst>
          </p:cNvPr>
          <p:cNvSpPr txBox="1"/>
          <p:nvPr/>
        </p:nvSpPr>
        <p:spPr>
          <a:xfrm>
            <a:off x="8801100" y="2635336"/>
            <a:ext cx="2581275" cy="369332"/>
          </a:xfrm>
          <a:prstGeom prst="rect">
            <a:avLst/>
          </a:prstGeom>
          <a:noFill/>
        </p:spPr>
        <p:txBody>
          <a:bodyPr wrap="square">
            <a:spAutoFit/>
          </a:bodyPr>
          <a:lstStyle/>
          <a:p>
            <a:r>
              <a:rPr lang="ja-JP" altLang="en-US" dirty="0"/>
              <a:t>幻覚；</a:t>
            </a:r>
            <a:r>
              <a:rPr lang="en-US" altLang="ja-JP" dirty="0"/>
              <a:t>Hallucination</a:t>
            </a:r>
            <a:endParaRPr lang="ja-JP" altLang="en-US" dirty="0"/>
          </a:p>
        </p:txBody>
      </p:sp>
    </p:spTree>
    <p:extLst>
      <p:ext uri="{BB962C8B-B14F-4D97-AF65-F5344CB8AC3E}">
        <p14:creationId xmlns:p14="http://schemas.microsoft.com/office/powerpoint/2010/main" val="4181041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4" y="241360"/>
            <a:ext cx="11400125" cy="518094"/>
          </a:xfrm>
        </p:spPr>
        <p:txBody>
          <a:bodyPr/>
          <a:lstStyle/>
          <a:p>
            <a:r>
              <a:rPr lang="ja-JP" altLang="en-US" dirty="0"/>
              <a:t>今後予想される動向</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18</a:t>
            </a:fld>
            <a:endParaRPr kumimoji="1" lang="ja-JP" altLang="en-US"/>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注意点と今後の動向</a:t>
            </a:r>
          </a:p>
        </p:txBody>
      </p:sp>
      <p:pic>
        <p:nvPicPr>
          <p:cNvPr id="5" name="図 4">
            <a:extLst>
              <a:ext uri="{FF2B5EF4-FFF2-40B4-BE49-F238E27FC236}">
                <a16:creationId xmlns:a16="http://schemas.microsoft.com/office/drawing/2014/main" id="{60DBF528-ABB7-5784-5BE6-02F81D9B80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851" y="2154286"/>
            <a:ext cx="1233715" cy="1233715"/>
          </a:xfrm>
          <a:prstGeom prst="rect">
            <a:avLst/>
          </a:prstGeom>
        </p:spPr>
      </p:pic>
      <p:pic>
        <p:nvPicPr>
          <p:cNvPr id="6" name="グラフィックス 5" descr="建物 単色塗りつぶし">
            <a:extLst>
              <a:ext uri="{FF2B5EF4-FFF2-40B4-BE49-F238E27FC236}">
                <a16:creationId xmlns:a16="http://schemas.microsoft.com/office/drawing/2014/main" id="{26CEBB7A-EFB8-F5A9-BE14-3B8CAC7A4C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6147" y="3936594"/>
            <a:ext cx="1163123" cy="1163123"/>
          </a:xfrm>
          <a:prstGeom prst="rect">
            <a:avLst/>
          </a:prstGeom>
        </p:spPr>
      </p:pic>
      <p:pic>
        <p:nvPicPr>
          <p:cNvPr id="17" name="グラフィックス 16" descr="ユーザー 単色塗りつぶし">
            <a:extLst>
              <a:ext uri="{FF2B5EF4-FFF2-40B4-BE49-F238E27FC236}">
                <a16:creationId xmlns:a16="http://schemas.microsoft.com/office/drawing/2014/main" id="{D96D0105-3A7A-0942-08E3-BF05DA9CEC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23563" y="2922527"/>
            <a:ext cx="914400" cy="914400"/>
          </a:xfrm>
          <a:prstGeom prst="rect">
            <a:avLst/>
          </a:prstGeom>
        </p:spPr>
      </p:pic>
      <p:pic>
        <p:nvPicPr>
          <p:cNvPr id="18" name="図 17">
            <a:extLst>
              <a:ext uri="{FF2B5EF4-FFF2-40B4-BE49-F238E27FC236}">
                <a16:creationId xmlns:a16="http://schemas.microsoft.com/office/drawing/2014/main" id="{B5B87F77-AABB-E408-F978-D0B23317920D}"/>
              </a:ext>
            </a:extLst>
          </p:cNvPr>
          <p:cNvPicPr>
            <a:picLocks noChangeAspect="1"/>
          </p:cNvPicPr>
          <p:nvPr/>
        </p:nvPicPr>
        <p:blipFill>
          <a:blip r:embed="rId8"/>
          <a:stretch>
            <a:fillRect/>
          </a:stretch>
        </p:blipFill>
        <p:spPr>
          <a:xfrm>
            <a:off x="10357132" y="3148736"/>
            <a:ext cx="561735" cy="561735"/>
          </a:xfrm>
          <a:prstGeom prst="rect">
            <a:avLst/>
          </a:prstGeom>
        </p:spPr>
      </p:pic>
      <p:sp>
        <p:nvSpPr>
          <p:cNvPr id="19" name="テキスト ボックス 18">
            <a:extLst>
              <a:ext uri="{FF2B5EF4-FFF2-40B4-BE49-F238E27FC236}">
                <a16:creationId xmlns:a16="http://schemas.microsoft.com/office/drawing/2014/main" id="{C00157E7-8B9B-8822-FEF8-14621E2CF8F8}"/>
              </a:ext>
            </a:extLst>
          </p:cNvPr>
          <p:cNvSpPr txBox="1"/>
          <p:nvPr/>
        </p:nvSpPr>
        <p:spPr>
          <a:xfrm>
            <a:off x="9833934" y="2710714"/>
            <a:ext cx="160813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err="1"/>
              <a:t>ChatGPT</a:t>
            </a:r>
            <a:r>
              <a:rPr kumimoji="1" lang="ja-JP" altLang="en-US" dirty="0"/>
              <a:t>）</a:t>
            </a:r>
          </a:p>
        </p:txBody>
      </p:sp>
      <p:sp>
        <p:nvSpPr>
          <p:cNvPr id="20" name="テキスト ボックス 19">
            <a:extLst>
              <a:ext uri="{FF2B5EF4-FFF2-40B4-BE49-F238E27FC236}">
                <a16:creationId xmlns:a16="http://schemas.microsoft.com/office/drawing/2014/main" id="{E1A9C64C-4EA9-9A05-E5C5-6932018B0878}"/>
              </a:ext>
            </a:extLst>
          </p:cNvPr>
          <p:cNvSpPr txBox="1"/>
          <p:nvPr/>
        </p:nvSpPr>
        <p:spPr>
          <a:xfrm>
            <a:off x="5851526" y="2508437"/>
            <a:ext cx="64633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社員</a:t>
            </a:r>
          </a:p>
        </p:txBody>
      </p:sp>
      <p:sp>
        <p:nvSpPr>
          <p:cNvPr id="21" name="テキスト ボックス 20">
            <a:extLst>
              <a:ext uri="{FF2B5EF4-FFF2-40B4-BE49-F238E27FC236}">
                <a16:creationId xmlns:a16="http://schemas.microsoft.com/office/drawing/2014/main" id="{A788E009-6912-D3B1-93F1-F4E99DEF7835}"/>
              </a:ext>
            </a:extLst>
          </p:cNvPr>
          <p:cNvSpPr txBox="1"/>
          <p:nvPr/>
        </p:nvSpPr>
        <p:spPr>
          <a:xfrm>
            <a:off x="943710" y="3540956"/>
            <a:ext cx="110799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所属企業</a:t>
            </a:r>
          </a:p>
        </p:txBody>
      </p:sp>
      <p:sp>
        <p:nvSpPr>
          <p:cNvPr id="22" name="テキスト ボックス 21">
            <a:extLst>
              <a:ext uri="{FF2B5EF4-FFF2-40B4-BE49-F238E27FC236}">
                <a16:creationId xmlns:a16="http://schemas.microsoft.com/office/drawing/2014/main" id="{569BD7DF-1C45-BF15-E2FF-73C218BC4DD8}"/>
              </a:ext>
            </a:extLst>
          </p:cNvPr>
          <p:cNvSpPr txBox="1"/>
          <p:nvPr/>
        </p:nvSpPr>
        <p:spPr>
          <a:xfrm>
            <a:off x="366629" y="1758919"/>
            <a:ext cx="226215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公的機関／専門機関</a:t>
            </a:r>
          </a:p>
        </p:txBody>
      </p:sp>
      <p:cxnSp>
        <p:nvCxnSpPr>
          <p:cNvPr id="23" name="直線矢印コネクタ 22">
            <a:extLst>
              <a:ext uri="{FF2B5EF4-FFF2-40B4-BE49-F238E27FC236}">
                <a16:creationId xmlns:a16="http://schemas.microsoft.com/office/drawing/2014/main" id="{1F47A834-0A9D-7DBD-AF66-DB0C8D303268}"/>
              </a:ext>
            </a:extLst>
          </p:cNvPr>
          <p:cNvCxnSpPr>
            <a:cxnSpLocks/>
          </p:cNvCxnSpPr>
          <p:nvPr/>
        </p:nvCxnSpPr>
        <p:spPr>
          <a:xfrm>
            <a:off x="7495565" y="3320965"/>
            <a:ext cx="1908000" cy="0"/>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20C172DD-397A-22A9-DD57-23D1D1EE6DA9}"/>
              </a:ext>
            </a:extLst>
          </p:cNvPr>
          <p:cNvCxnSpPr>
            <a:cxnSpLocks/>
          </p:cNvCxnSpPr>
          <p:nvPr/>
        </p:nvCxnSpPr>
        <p:spPr>
          <a:xfrm>
            <a:off x="2950139" y="3469421"/>
            <a:ext cx="1908000" cy="0"/>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A8C65B01-9B59-D14B-8E31-79D6302D7446}"/>
              </a:ext>
            </a:extLst>
          </p:cNvPr>
          <p:cNvCxnSpPr>
            <a:cxnSpLocks/>
          </p:cNvCxnSpPr>
          <p:nvPr/>
        </p:nvCxnSpPr>
        <p:spPr>
          <a:xfrm flipH="1">
            <a:off x="7495565" y="3593797"/>
            <a:ext cx="1908000" cy="0"/>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1" name="吹き出し: 四角形 30">
            <a:extLst>
              <a:ext uri="{FF2B5EF4-FFF2-40B4-BE49-F238E27FC236}">
                <a16:creationId xmlns:a16="http://schemas.microsoft.com/office/drawing/2014/main" id="{A88F7C21-43BD-37DE-E13D-594BA3A895DD}"/>
              </a:ext>
            </a:extLst>
          </p:cNvPr>
          <p:cNvSpPr/>
          <p:nvPr/>
        </p:nvSpPr>
        <p:spPr>
          <a:xfrm>
            <a:off x="2786700" y="1524574"/>
            <a:ext cx="4024692" cy="479752"/>
          </a:xfrm>
          <a:prstGeom prst="wedgeRectCallout">
            <a:avLst>
              <a:gd name="adj1" fmla="val -33104"/>
              <a:gd name="adj2" fmla="val 158734"/>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solidFill>
                  <a:schemeClr val="bg1"/>
                </a:solidFill>
              </a:rPr>
              <a:t>① 各機関や企業単位での利用規制</a:t>
            </a:r>
          </a:p>
        </p:txBody>
      </p:sp>
      <p:sp>
        <p:nvSpPr>
          <p:cNvPr id="32" name="吹き出し: 四角形 31">
            <a:extLst>
              <a:ext uri="{FF2B5EF4-FFF2-40B4-BE49-F238E27FC236}">
                <a16:creationId xmlns:a16="http://schemas.microsoft.com/office/drawing/2014/main" id="{FCE0F5BE-D609-CEBD-4AB2-D286AFAB8BF4}"/>
              </a:ext>
            </a:extLst>
          </p:cNvPr>
          <p:cNvSpPr/>
          <p:nvPr/>
        </p:nvSpPr>
        <p:spPr>
          <a:xfrm>
            <a:off x="2285441" y="4768803"/>
            <a:ext cx="4024692" cy="741691"/>
          </a:xfrm>
          <a:prstGeom prst="wedgeRectCallout">
            <a:avLst>
              <a:gd name="adj1" fmla="val -29995"/>
              <a:gd name="adj2" fmla="val -131618"/>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solidFill>
                  <a:schemeClr val="bg1"/>
                </a:solidFill>
              </a:rPr>
              <a:t>② 公的・専門機関からの横断的および</a:t>
            </a:r>
            <a:endParaRPr kumimoji="1" lang="en-US" altLang="ja-JP" b="1" dirty="0">
              <a:solidFill>
                <a:schemeClr val="bg1"/>
              </a:solidFill>
            </a:endParaRPr>
          </a:p>
          <a:p>
            <a:r>
              <a:rPr kumimoji="1" lang="ja-JP" altLang="en-US" b="1" dirty="0">
                <a:solidFill>
                  <a:schemeClr val="bg1"/>
                </a:solidFill>
              </a:rPr>
              <a:t>　　社内向けガイドラインの整備</a:t>
            </a:r>
          </a:p>
        </p:txBody>
      </p:sp>
      <p:sp>
        <p:nvSpPr>
          <p:cNvPr id="33" name="吹き出し: 四角形 32">
            <a:extLst>
              <a:ext uri="{FF2B5EF4-FFF2-40B4-BE49-F238E27FC236}">
                <a16:creationId xmlns:a16="http://schemas.microsoft.com/office/drawing/2014/main" id="{462AA86E-FAB3-154F-A82B-65441B9BD442}"/>
              </a:ext>
            </a:extLst>
          </p:cNvPr>
          <p:cNvSpPr/>
          <p:nvPr/>
        </p:nvSpPr>
        <p:spPr>
          <a:xfrm>
            <a:off x="7392955" y="1524574"/>
            <a:ext cx="4024692" cy="479752"/>
          </a:xfrm>
          <a:prstGeom prst="wedgeRectCallout">
            <a:avLst>
              <a:gd name="adj1" fmla="val 31707"/>
              <a:gd name="adj2" fmla="val 86403"/>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solidFill>
                  <a:schemeClr val="bg1"/>
                </a:solidFill>
              </a:rPr>
              <a:t>③ 弱点をカバーする拡張機能の開発</a:t>
            </a:r>
          </a:p>
        </p:txBody>
      </p:sp>
      <p:sp>
        <p:nvSpPr>
          <p:cNvPr id="34" name="吹き出し: 四角形 33">
            <a:extLst>
              <a:ext uri="{FF2B5EF4-FFF2-40B4-BE49-F238E27FC236}">
                <a16:creationId xmlns:a16="http://schemas.microsoft.com/office/drawing/2014/main" id="{0DAE9F10-61EB-DD57-E261-921FCDEC69A2}"/>
              </a:ext>
            </a:extLst>
          </p:cNvPr>
          <p:cNvSpPr/>
          <p:nvPr/>
        </p:nvSpPr>
        <p:spPr>
          <a:xfrm>
            <a:off x="7364068" y="4768803"/>
            <a:ext cx="4178957" cy="741691"/>
          </a:xfrm>
          <a:prstGeom prst="wedgeRectCallout">
            <a:avLst>
              <a:gd name="adj1" fmla="val -57261"/>
              <a:gd name="adj2" fmla="val -142001"/>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solidFill>
                  <a:schemeClr val="bg1"/>
                </a:solidFill>
              </a:rPr>
              <a:t>④ データ入力・生成物利用上のリスクを　　</a:t>
            </a:r>
            <a:endParaRPr kumimoji="1" lang="en-US" altLang="ja-JP" b="1" dirty="0">
              <a:solidFill>
                <a:schemeClr val="bg1"/>
              </a:solidFill>
            </a:endParaRPr>
          </a:p>
          <a:p>
            <a:r>
              <a:rPr kumimoji="1" lang="ja-JP" altLang="en-US" b="1" dirty="0">
                <a:solidFill>
                  <a:schemeClr val="bg1"/>
                </a:solidFill>
              </a:rPr>
              <a:t>　　回避しながら、本格的な活用法の検討</a:t>
            </a:r>
          </a:p>
        </p:txBody>
      </p:sp>
      <p:sp>
        <p:nvSpPr>
          <p:cNvPr id="35" name="テキスト ボックス 34">
            <a:extLst>
              <a:ext uri="{FF2B5EF4-FFF2-40B4-BE49-F238E27FC236}">
                <a16:creationId xmlns:a16="http://schemas.microsoft.com/office/drawing/2014/main" id="{01755399-A666-464A-C5A3-6DC87FE03CA4}"/>
              </a:ext>
            </a:extLst>
          </p:cNvPr>
          <p:cNvSpPr txBox="1"/>
          <p:nvPr/>
        </p:nvSpPr>
        <p:spPr>
          <a:xfrm>
            <a:off x="9704092" y="2396752"/>
            <a:ext cx="186782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生成系</a:t>
            </a:r>
            <a:r>
              <a:rPr kumimoji="1" lang="en-US" altLang="ja-JP" dirty="0"/>
              <a:t>AI</a:t>
            </a:r>
            <a:r>
              <a:rPr kumimoji="1" lang="ja-JP" altLang="en-US" dirty="0"/>
              <a:t>サービス</a:t>
            </a:r>
          </a:p>
        </p:txBody>
      </p:sp>
    </p:spTree>
    <p:extLst>
      <p:ext uri="{BB962C8B-B14F-4D97-AF65-F5344CB8AC3E}">
        <p14:creationId xmlns:p14="http://schemas.microsoft.com/office/powerpoint/2010/main" val="17308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4" y="241360"/>
            <a:ext cx="11400125" cy="518094"/>
          </a:xfrm>
        </p:spPr>
        <p:txBody>
          <a:bodyPr/>
          <a:lstStyle/>
          <a:p>
            <a:r>
              <a:rPr lang="ja-JP" altLang="en-US" dirty="0"/>
              <a:t>生成系</a:t>
            </a:r>
            <a:r>
              <a:rPr lang="en-US" altLang="ja-JP" dirty="0"/>
              <a:t>AI</a:t>
            </a:r>
            <a:r>
              <a:rPr lang="ja-JP" altLang="en-US" dirty="0"/>
              <a:t>サービスの利用規制</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19</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1227"/>
            <a:ext cx="11400125" cy="70788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すでに事案が発生し、一部の機関・企業で大幅な利用規制が進む。</a:t>
            </a:r>
            <a:endParaRPr lang="en-US" altLang="ja-JP" sz="28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注意点と今後の動向</a:t>
            </a:r>
          </a:p>
        </p:txBody>
      </p:sp>
      <p:sp>
        <p:nvSpPr>
          <p:cNvPr id="4" name="テキスト ボックス 3">
            <a:extLst>
              <a:ext uri="{FF2B5EF4-FFF2-40B4-BE49-F238E27FC236}">
                <a16:creationId xmlns:a16="http://schemas.microsoft.com/office/drawing/2014/main" id="{2988A796-CACF-2286-767E-940BB1AF2E12}"/>
              </a:ext>
            </a:extLst>
          </p:cNvPr>
          <p:cNvSpPr txBox="1"/>
          <p:nvPr/>
        </p:nvSpPr>
        <p:spPr>
          <a:xfrm>
            <a:off x="10010773" y="4543722"/>
            <a:ext cx="1692206" cy="307777"/>
          </a:xfrm>
          <a:prstGeom prst="rect">
            <a:avLst/>
          </a:prstGeom>
          <a:noFill/>
        </p:spPr>
        <p:txBody>
          <a:bodyPr wrap="square">
            <a:spAutoFit/>
          </a:bodyPr>
          <a:lstStyle/>
          <a:p>
            <a:r>
              <a:rPr lang="en-US" altLang="ja-JP" sz="1400" dirty="0"/>
              <a:t>2023</a:t>
            </a:r>
            <a:r>
              <a:rPr lang="ja-JP" altLang="en-US" sz="1400" dirty="0"/>
              <a:t>年</a:t>
            </a:r>
            <a:r>
              <a:rPr lang="en-US" altLang="ja-JP" sz="1400" dirty="0"/>
              <a:t>4</a:t>
            </a:r>
            <a:r>
              <a:rPr lang="ja-JP" altLang="en-US" sz="1400" dirty="0"/>
              <a:t>月</a:t>
            </a:r>
            <a:r>
              <a:rPr lang="en-US" altLang="ja-JP" sz="1400" dirty="0"/>
              <a:t>3</a:t>
            </a:r>
            <a:r>
              <a:rPr lang="ja-JP" altLang="en-US" sz="1400" dirty="0"/>
              <a:t>日</a:t>
            </a:r>
          </a:p>
        </p:txBody>
      </p:sp>
      <p:sp>
        <p:nvSpPr>
          <p:cNvPr id="7" name="正方形/長方形 6">
            <a:extLst>
              <a:ext uri="{FF2B5EF4-FFF2-40B4-BE49-F238E27FC236}">
                <a16:creationId xmlns:a16="http://schemas.microsoft.com/office/drawing/2014/main" id="{4F3C6DB5-05DA-8D74-A226-F536964D850A}"/>
              </a:ext>
            </a:extLst>
          </p:cNvPr>
          <p:cNvSpPr/>
          <p:nvPr/>
        </p:nvSpPr>
        <p:spPr>
          <a:xfrm>
            <a:off x="530337" y="2155039"/>
            <a:ext cx="2698638" cy="46628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国・地域・公的機関</a:t>
            </a:r>
          </a:p>
        </p:txBody>
      </p:sp>
      <p:sp>
        <p:nvSpPr>
          <p:cNvPr id="9" name="正方形/長方形 8">
            <a:extLst>
              <a:ext uri="{FF2B5EF4-FFF2-40B4-BE49-F238E27FC236}">
                <a16:creationId xmlns:a16="http://schemas.microsoft.com/office/drawing/2014/main" id="{62E85428-D601-18F9-08EF-10331857FBA2}"/>
              </a:ext>
            </a:extLst>
          </p:cNvPr>
          <p:cNvSpPr/>
          <p:nvPr/>
        </p:nvSpPr>
        <p:spPr>
          <a:xfrm>
            <a:off x="530337" y="3990477"/>
            <a:ext cx="2698638" cy="46628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大学・企業</a:t>
            </a:r>
          </a:p>
        </p:txBody>
      </p:sp>
      <p:sp>
        <p:nvSpPr>
          <p:cNvPr id="10" name="テキスト ボックス 9">
            <a:extLst>
              <a:ext uri="{FF2B5EF4-FFF2-40B4-BE49-F238E27FC236}">
                <a16:creationId xmlns:a16="http://schemas.microsoft.com/office/drawing/2014/main" id="{5A3183C6-9F37-7AD8-EF2F-DE88E8D92CBB}"/>
              </a:ext>
            </a:extLst>
          </p:cNvPr>
          <p:cNvSpPr txBox="1"/>
          <p:nvPr/>
        </p:nvSpPr>
        <p:spPr>
          <a:xfrm>
            <a:off x="1114907" y="2769467"/>
            <a:ext cx="8171968" cy="707886"/>
          </a:xfrm>
          <a:prstGeom prst="rect">
            <a:avLst/>
          </a:prstGeom>
          <a:noFill/>
        </p:spPr>
        <p:txBody>
          <a:bodyPr wrap="square">
            <a:spAutoFit/>
          </a:bodyPr>
          <a:lstStyle/>
          <a:p>
            <a:pPr marL="285750" indent="-285750">
              <a:buFont typeface="Wingdings" panose="05000000000000000000" pitchFamily="2" charset="2"/>
              <a:buChar char="n"/>
            </a:pPr>
            <a:r>
              <a:rPr lang="ja-JP" altLang="en-US" sz="2000" dirty="0"/>
              <a:t>イタリア：国内から</a:t>
            </a:r>
            <a:r>
              <a:rPr lang="en-US" altLang="ja-JP" sz="2000" dirty="0" err="1"/>
              <a:t>ChatGPT</a:t>
            </a:r>
            <a:r>
              <a:rPr lang="ja-JP" altLang="en-US" sz="2000" dirty="0"/>
              <a:t>へのアクセスを一時的にブロック</a:t>
            </a:r>
            <a:endParaRPr lang="en-US" altLang="ja-JP" sz="2000" dirty="0"/>
          </a:p>
          <a:p>
            <a:pPr marL="285750" indent="-285750">
              <a:buFont typeface="Wingdings" panose="05000000000000000000" pitchFamily="2" charset="2"/>
              <a:buChar char="n"/>
            </a:pPr>
            <a:r>
              <a:rPr lang="ja-JP" altLang="en-US" sz="2000" dirty="0"/>
              <a:t>鳥取県庁：職員用</a:t>
            </a:r>
            <a:r>
              <a:rPr lang="en-US" altLang="ja-JP" sz="2000" dirty="0"/>
              <a:t>PC</a:t>
            </a:r>
            <a:r>
              <a:rPr lang="ja-JP" altLang="en-US" sz="2000" dirty="0"/>
              <a:t>から</a:t>
            </a:r>
            <a:r>
              <a:rPr lang="en-US" altLang="ja-JP" sz="2000" dirty="0" err="1"/>
              <a:t>ChatGPT</a:t>
            </a:r>
            <a:r>
              <a:rPr lang="ja-JP" altLang="en-US" sz="2000" dirty="0"/>
              <a:t>へのアクセスをブロック</a:t>
            </a:r>
            <a:endParaRPr lang="en-US" altLang="ja-JP" sz="2000" dirty="0"/>
          </a:p>
        </p:txBody>
      </p:sp>
      <p:sp>
        <p:nvSpPr>
          <p:cNvPr id="11" name="テキスト ボックス 10">
            <a:extLst>
              <a:ext uri="{FF2B5EF4-FFF2-40B4-BE49-F238E27FC236}">
                <a16:creationId xmlns:a16="http://schemas.microsoft.com/office/drawing/2014/main" id="{84FF3A74-B88D-34AC-2289-E7520B08BEA3}"/>
              </a:ext>
            </a:extLst>
          </p:cNvPr>
          <p:cNvSpPr txBox="1"/>
          <p:nvPr/>
        </p:nvSpPr>
        <p:spPr>
          <a:xfrm>
            <a:off x="1114907" y="4559316"/>
            <a:ext cx="9038743" cy="1015663"/>
          </a:xfrm>
          <a:prstGeom prst="rect">
            <a:avLst/>
          </a:prstGeom>
          <a:noFill/>
        </p:spPr>
        <p:txBody>
          <a:bodyPr wrap="square">
            <a:spAutoFit/>
          </a:bodyPr>
          <a:lstStyle/>
          <a:p>
            <a:pPr marL="285750" indent="-285750">
              <a:buFont typeface="Wingdings" panose="05000000000000000000" pitchFamily="2" charset="2"/>
              <a:buChar char="n"/>
            </a:pPr>
            <a:r>
              <a:rPr lang="ja-JP" altLang="en-US" sz="2000" dirty="0"/>
              <a:t>東京大学：学位・レポート作成を生成</a:t>
            </a:r>
            <a:r>
              <a:rPr lang="en-US" altLang="ja-JP" sz="2000" dirty="0"/>
              <a:t>AI</a:t>
            </a:r>
            <a:r>
              <a:rPr lang="ja-JP" altLang="en-US" sz="2000" dirty="0"/>
              <a:t>だけに任せるのは禁止</a:t>
            </a:r>
            <a:endParaRPr lang="en-US" altLang="ja-JP" sz="2000" dirty="0"/>
          </a:p>
          <a:p>
            <a:pPr marL="285750" indent="-285750">
              <a:buFont typeface="Wingdings" panose="05000000000000000000" pitchFamily="2" charset="2"/>
              <a:buChar char="n"/>
            </a:pPr>
            <a:r>
              <a:rPr lang="en-US" altLang="ja-JP" sz="2000" dirty="0"/>
              <a:t>Apple</a:t>
            </a:r>
            <a:r>
              <a:rPr lang="ja-JP" altLang="en-US" sz="2000" dirty="0"/>
              <a:t>、</a:t>
            </a:r>
            <a:r>
              <a:rPr lang="en-US" altLang="ja-JP" sz="2000" dirty="0"/>
              <a:t>Amazon</a:t>
            </a:r>
            <a:r>
              <a:rPr lang="ja-JP" altLang="en-US" sz="2000" dirty="0"/>
              <a:t>：外部</a:t>
            </a:r>
            <a:r>
              <a:rPr lang="en-US" altLang="ja-JP" sz="2000" dirty="0"/>
              <a:t>AI</a:t>
            </a:r>
            <a:r>
              <a:rPr lang="ja-JP" altLang="en-US" sz="2000" dirty="0"/>
              <a:t>ツールの社内利用を制限し、自社開発ツール利用を促進</a:t>
            </a:r>
            <a:endParaRPr lang="en-US" altLang="ja-JP" sz="2000" dirty="0"/>
          </a:p>
          <a:p>
            <a:pPr marL="285750" indent="-285750">
              <a:buFont typeface="Wingdings" panose="05000000000000000000" pitchFamily="2" charset="2"/>
              <a:buChar char="n"/>
            </a:pPr>
            <a:r>
              <a:rPr lang="en-US" altLang="ja-JP" sz="2000" dirty="0"/>
              <a:t>Samsung</a:t>
            </a:r>
            <a:r>
              <a:rPr lang="ja-JP" altLang="en-US" sz="2000" dirty="0"/>
              <a:t>：</a:t>
            </a:r>
            <a:r>
              <a:rPr lang="ja-JP" altLang="en-US" sz="2000" dirty="0">
                <a:solidFill>
                  <a:schemeClr val="accent4"/>
                </a:solidFill>
              </a:rPr>
              <a:t>エンジニアが社外秘ソースコードを</a:t>
            </a:r>
            <a:r>
              <a:rPr lang="en-US" altLang="ja-JP" sz="2000" dirty="0" err="1">
                <a:solidFill>
                  <a:schemeClr val="accent4"/>
                </a:solidFill>
              </a:rPr>
              <a:t>ChatGPT</a:t>
            </a:r>
            <a:r>
              <a:rPr lang="ja-JP" altLang="en-US" sz="2000" dirty="0">
                <a:solidFill>
                  <a:schemeClr val="accent4"/>
                </a:solidFill>
              </a:rPr>
              <a:t>に入力する事案</a:t>
            </a:r>
            <a:r>
              <a:rPr lang="ja-JP" altLang="en-US" sz="2000" dirty="0"/>
              <a:t>が発生</a:t>
            </a:r>
            <a:endParaRPr lang="en-US" altLang="ja-JP" sz="2000" dirty="0"/>
          </a:p>
        </p:txBody>
      </p:sp>
      <p:sp>
        <p:nvSpPr>
          <p:cNvPr id="12" name="テキスト ボックス 11">
            <a:extLst>
              <a:ext uri="{FF2B5EF4-FFF2-40B4-BE49-F238E27FC236}">
                <a16:creationId xmlns:a16="http://schemas.microsoft.com/office/drawing/2014/main" id="{99EA308D-7D97-89C4-771D-9CB9AFAE624F}"/>
              </a:ext>
            </a:extLst>
          </p:cNvPr>
          <p:cNvSpPr txBox="1"/>
          <p:nvPr/>
        </p:nvSpPr>
        <p:spPr>
          <a:xfrm>
            <a:off x="10010773" y="5262645"/>
            <a:ext cx="1692206" cy="307777"/>
          </a:xfrm>
          <a:prstGeom prst="rect">
            <a:avLst/>
          </a:prstGeom>
          <a:noFill/>
        </p:spPr>
        <p:txBody>
          <a:bodyPr wrap="square">
            <a:spAutoFit/>
          </a:bodyPr>
          <a:lstStyle/>
          <a:p>
            <a:r>
              <a:rPr lang="en-US" altLang="ja-JP" sz="1400" dirty="0"/>
              <a:t>2023</a:t>
            </a:r>
            <a:r>
              <a:rPr lang="ja-JP" altLang="en-US" sz="1400" dirty="0"/>
              <a:t>年</a:t>
            </a:r>
            <a:r>
              <a:rPr lang="en-US" altLang="ja-JP" sz="1400" dirty="0"/>
              <a:t>4</a:t>
            </a:r>
            <a:r>
              <a:rPr lang="ja-JP" altLang="en-US" sz="1400" dirty="0"/>
              <a:t>月</a:t>
            </a:r>
            <a:r>
              <a:rPr lang="en-US" altLang="ja-JP" sz="1400" dirty="0"/>
              <a:t>10</a:t>
            </a:r>
            <a:r>
              <a:rPr lang="ja-JP" altLang="en-US" sz="1400" dirty="0"/>
              <a:t>日</a:t>
            </a:r>
          </a:p>
        </p:txBody>
      </p:sp>
      <p:sp>
        <p:nvSpPr>
          <p:cNvPr id="13" name="テキスト ボックス 12">
            <a:extLst>
              <a:ext uri="{FF2B5EF4-FFF2-40B4-BE49-F238E27FC236}">
                <a16:creationId xmlns:a16="http://schemas.microsoft.com/office/drawing/2014/main" id="{78C5786D-197D-EAD4-9658-D5238FBB29BA}"/>
              </a:ext>
            </a:extLst>
          </p:cNvPr>
          <p:cNvSpPr txBox="1"/>
          <p:nvPr/>
        </p:nvSpPr>
        <p:spPr>
          <a:xfrm>
            <a:off x="7419188" y="2815633"/>
            <a:ext cx="2474879" cy="307777"/>
          </a:xfrm>
          <a:prstGeom prst="rect">
            <a:avLst/>
          </a:prstGeom>
          <a:noFill/>
        </p:spPr>
        <p:txBody>
          <a:bodyPr wrap="square">
            <a:spAutoFit/>
          </a:bodyPr>
          <a:lstStyle/>
          <a:p>
            <a:r>
              <a:rPr lang="ja-JP" altLang="en-US" sz="1400" dirty="0"/>
              <a:t>（ドイツ、フランスも検討中）</a:t>
            </a:r>
          </a:p>
        </p:txBody>
      </p:sp>
      <p:sp>
        <p:nvSpPr>
          <p:cNvPr id="15" name="テキスト ボックス 14">
            <a:extLst>
              <a:ext uri="{FF2B5EF4-FFF2-40B4-BE49-F238E27FC236}">
                <a16:creationId xmlns:a16="http://schemas.microsoft.com/office/drawing/2014/main" id="{5C375FD8-61A2-C6C2-7E06-21D6C60449D9}"/>
              </a:ext>
            </a:extLst>
          </p:cNvPr>
          <p:cNvSpPr txBox="1"/>
          <p:nvPr/>
        </p:nvSpPr>
        <p:spPr>
          <a:xfrm>
            <a:off x="10010773" y="3078349"/>
            <a:ext cx="1692206" cy="307777"/>
          </a:xfrm>
          <a:prstGeom prst="rect">
            <a:avLst/>
          </a:prstGeom>
          <a:noFill/>
        </p:spPr>
        <p:txBody>
          <a:bodyPr wrap="square">
            <a:spAutoFit/>
          </a:bodyPr>
          <a:lstStyle/>
          <a:p>
            <a:r>
              <a:rPr lang="en-US" altLang="ja-JP" sz="1400" dirty="0"/>
              <a:t>2023</a:t>
            </a:r>
            <a:r>
              <a:rPr lang="ja-JP" altLang="en-US" sz="1400" dirty="0"/>
              <a:t>年</a:t>
            </a:r>
            <a:r>
              <a:rPr lang="en-US" altLang="ja-JP" sz="1400" dirty="0"/>
              <a:t>4</a:t>
            </a:r>
            <a:r>
              <a:rPr lang="ja-JP" altLang="en-US" sz="1400" dirty="0"/>
              <a:t>月</a:t>
            </a:r>
            <a:r>
              <a:rPr lang="en-US" altLang="ja-JP" sz="1400" dirty="0"/>
              <a:t>20</a:t>
            </a:r>
            <a:r>
              <a:rPr lang="ja-JP" altLang="en-US" sz="1400" dirty="0"/>
              <a:t>日</a:t>
            </a:r>
          </a:p>
        </p:txBody>
      </p:sp>
      <p:sp>
        <p:nvSpPr>
          <p:cNvPr id="16" name="テキスト ボックス 15">
            <a:extLst>
              <a:ext uri="{FF2B5EF4-FFF2-40B4-BE49-F238E27FC236}">
                <a16:creationId xmlns:a16="http://schemas.microsoft.com/office/drawing/2014/main" id="{B044CD20-7F3C-68F9-BA17-486259C03CF6}"/>
              </a:ext>
            </a:extLst>
          </p:cNvPr>
          <p:cNvSpPr txBox="1"/>
          <p:nvPr/>
        </p:nvSpPr>
        <p:spPr>
          <a:xfrm>
            <a:off x="10010773" y="2752189"/>
            <a:ext cx="1692206" cy="307777"/>
          </a:xfrm>
          <a:prstGeom prst="rect">
            <a:avLst/>
          </a:prstGeom>
          <a:noFill/>
        </p:spPr>
        <p:txBody>
          <a:bodyPr wrap="square">
            <a:spAutoFit/>
          </a:bodyPr>
          <a:lstStyle/>
          <a:p>
            <a:r>
              <a:rPr lang="en-US" altLang="ja-JP" sz="1400" dirty="0"/>
              <a:t>2023</a:t>
            </a:r>
            <a:r>
              <a:rPr lang="ja-JP" altLang="en-US" sz="1400" dirty="0"/>
              <a:t>年</a:t>
            </a:r>
            <a:r>
              <a:rPr lang="en-US" altLang="ja-JP" sz="1400" dirty="0"/>
              <a:t>3</a:t>
            </a:r>
            <a:r>
              <a:rPr lang="ja-JP" altLang="en-US" sz="1400" dirty="0"/>
              <a:t>月</a:t>
            </a:r>
            <a:r>
              <a:rPr lang="en-US" altLang="ja-JP" sz="1400" dirty="0"/>
              <a:t>31</a:t>
            </a:r>
            <a:r>
              <a:rPr lang="ja-JP" altLang="en-US" sz="1400" dirty="0"/>
              <a:t>日</a:t>
            </a:r>
          </a:p>
        </p:txBody>
      </p:sp>
    </p:spTree>
    <p:extLst>
      <p:ext uri="{BB962C8B-B14F-4D97-AF65-F5344CB8AC3E}">
        <p14:creationId xmlns:p14="http://schemas.microsoft.com/office/powerpoint/2010/main" val="2904609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p:txBody>
          <a:bodyPr/>
          <a:lstStyle/>
          <a:p>
            <a:r>
              <a:rPr lang="ja-JP" altLang="en-US" dirty="0"/>
              <a:t>本日の聴講者層</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1071267"/>
            <a:ext cx="11341887" cy="495336"/>
          </a:xfrm>
        </p:spPr>
        <p:txBody>
          <a:bodyPr/>
          <a:lstStyle/>
          <a:p>
            <a:r>
              <a:rPr lang="ja-JP" altLang="en-US" sz="3200" dirty="0"/>
              <a:t>社内業務とビジネス展開のケースがあり得る。</a:t>
            </a:r>
            <a:endParaRPr lang="en-US" altLang="ja-JP" sz="3200" dirty="0"/>
          </a:p>
        </p:txBody>
      </p:sp>
      <p:sp>
        <p:nvSpPr>
          <p:cNvPr id="4" name="テキスト ボックス 3">
            <a:extLst>
              <a:ext uri="{FF2B5EF4-FFF2-40B4-BE49-F238E27FC236}">
                <a16:creationId xmlns:a16="http://schemas.microsoft.com/office/drawing/2014/main" id="{A10F748D-8D57-0400-3C1C-4AB1CB2FE2B8}"/>
              </a:ext>
            </a:extLst>
          </p:cNvPr>
          <p:cNvSpPr txBox="1"/>
          <p:nvPr/>
        </p:nvSpPr>
        <p:spPr>
          <a:xfrm>
            <a:off x="1730313" y="2056534"/>
            <a:ext cx="3014264" cy="400110"/>
          </a:xfrm>
          <a:prstGeom prst="rect">
            <a:avLst/>
          </a:prstGeom>
          <a:noFill/>
        </p:spPr>
        <p:txBody>
          <a:bodyPr wrap="square" rtlCol="0">
            <a:spAutoFit/>
          </a:bodyPr>
          <a:lstStyle/>
          <a:p>
            <a:pPr algn="ctr"/>
            <a:r>
              <a:rPr kumimoji="1" lang="ja-JP" altLang="en-US" sz="2000" dirty="0"/>
              <a:t>社内業務での活用</a:t>
            </a:r>
            <a:endParaRPr kumimoji="1" lang="ja-JP" altLang="en-US" sz="1600" dirty="0"/>
          </a:p>
        </p:txBody>
      </p:sp>
      <p:cxnSp>
        <p:nvCxnSpPr>
          <p:cNvPr id="7" name="直線コネクタ 6">
            <a:extLst>
              <a:ext uri="{FF2B5EF4-FFF2-40B4-BE49-F238E27FC236}">
                <a16:creationId xmlns:a16="http://schemas.microsoft.com/office/drawing/2014/main" id="{4660C7C3-3EEF-0A04-10BB-7FD27609331A}"/>
              </a:ext>
            </a:extLst>
          </p:cNvPr>
          <p:cNvCxnSpPr>
            <a:cxnSpLocks/>
          </p:cNvCxnSpPr>
          <p:nvPr/>
        </p:nvCxnSpPr>
        <p:spPr>
          <a:xfrm flipH="1">
            <a:off x="718682" y="2500293"/>
            <a:ext cx="503752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29E4CD9C-6199-6983-93B4-147B95BAFEBB}"/>
              </a:ext>
            </a:extLst>
          </p:cNvPr>
          <p:cNvSpPr txBox="1"/>
          <p:nvPr/>
        </p:nvSpPr>
        <p:spPr>
          <a:xfrm>
            <a:off x="7310899" y="2068347"/>
            <a:ext cx="3029715" cy="400110"/>
          </a:xfrm>
          <a:prstGeom prst="rect">
            <a:avLst/>
          </a:prstGeom>
          <a:noFill/>
        </p:spPr>
        <p:txBody>
          <a:bodyPr wrap="square" rtlCol="0">
            <a:spAutoFit/>
          </a:bodyPr>
          <a:lstStyle/>
          <a:p>
            <a:pPr algn="ctr"/>
            <a:r>
              <a:rPr kumimoji="1" lang="ja-JP" altLang="en-US" sz="2000" dirty="0"/>
              <a:t>ビジネス展開への活用</a:t>
            </a:r>
            <a:endParaRPr kumimoji="1" lang="ja-JP" altLang="en-US" dirty="0"/>
          </a:p>
        </p:txBody>
      </p:sp>
      <p:cxnSp>
        <p:nvCxnSpPr>
          <p:cNvPr id="9" name="直線コネクタ 8">
            <a:extLst>
              <a:ext uri="{FF2B5EF4-FFF2-40B4-BE49-F238E27FC236}">
                <a16:creationId xmlns:a16="http://schemas.microsoft.com/office/drawing/2014/main" id="{79D94D24-C6C6-18F0-4F90-4CD1D69557D3}"/>
              </a:ext>
            </a:extLst>
          </p:cNvPr>
          <p:cNvCxnSpPr>
            <a:cxnSpLocks/>
          </p:cNvCxnSpPr>
          <p:nvPr/>
        </p:nvCxnSpPr>
        <p:spPr>
          <a:xfrm flipH="1">
            <a:off x="6306993" y="2500293"/>
            <a:ext cx="503752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A7B3D910-3514-9458-DCD3-58FDB4C6455B}"/>
              </a:ext>
            </a:extLst>
          </p:cNvPr>
          <p:cNvSpPr/>
          <p:nvPr/>
        </p:nvSpPr>
        <p:spPr>
          <a:xfrm>
            <a:off x="7735117" y="5209134"/>
            <a:ext cx="2181279" cy="4662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最終利用者</a:t>
            </a:r>
          </a:p>
        </p:txBody>
      </p:sp>
      <p:grpSp>
        <p:nvGrpSpPr>
          <p:cNvPr id="15" name="グループ化 14">
            <a:extLst>
              <a:ext uri="{FF2B5EF4-FFF2-40B4-BE49-F238E27FC236}">
                <a16:creationId xmlns:a16="http://schemas.microsoft.com/office/drawing/2014/main" id="{4062930B-07C4-35EB-F0D0-AB4E4A54A122}"/>
              </a:ext>
            </a:extLst>
          </p:cNvPr>
          <p:cNvGrpSpPr/>
          <p:nvPr/>
        </p:nvGrpSpPr>
        <p:grpSpPr>
          <a:xfrm>
            <a:off x="7258291" y="3493032"/>
            <a:ext cx="3134930" cy="471253"/>
            <a:chOff x="7176565" y="3349811"/>
            <a:chExt cx="3134930" cy="471253"/>
          </a:xfrm>
        </p:grpSpPr>
        <p:sp>
          <p:nvSpPr>
            <p:cNvPr id="12" name="正方形/長方形 11">
              <a:extLst>
                <a:ext uri="{FF2B5EF4-FFF2-40B4-BE49-F238E27FC236}">
                  <a16:creationId xmlns:a16="http://schemas.microsoft.com/office/drawing/2014/main" id="{1A0A7810-C1CC-407F-86E0-4858EFD6BEF3}"/>
                </a:ext>
              </a:extLst>
            </p:cNvPr>
            <p:cNvSpPr/>
            <p:nvPr/>
          </p:nvSpPr>
          <p:spPr>
            <a:xfrm>
              <a:off x="8735839" y="3354158"/>
              <a:ext cx="1575656" cy="46628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3" name="正方形/長方形 12">
              <a:extLst>
                <a:ext uri="{FF2B5EF4-FFF2-40B4-BE49-F238E27FC236}">
                  <a16:creationId xmlns:a16="http://schemas.microsoft.com/office/drawing/2014/main" id="{6221FF47-A3A2-F834-8555-5E1B314B6C75}"/>
                </a:ext>
              </a:extLst>
            </p:cNvPr>
            <p:cNvSpPr/>
            <p:nvPr/>
          </p:nvSpPr>
          <p:spPr>
            <a:xfrm>
              <a:off x="7176565" y="3354783"/>
              <a:ext cx="1559275" cy="46628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4" name="正方形/長方形 13">
              <a:extLst>
                <a:ext uri="{FF2B5EF4-FFF2-40B4-BE49-F238E27FC236}">
                  <a16:creationId xmlns:a16="http://schemas.microsoft.com/office/drawing/2014/main" id="{43F2DAEB-A51D-B7AF-3D83-65A31F0968EA}"/>
                </a:ext>
              </a:extLst>
            </p:cNvPr>
            <p:cNvSpPr/>
            <p:nvPr/>
          </p:nvSpPr>
          <p:spPr>
            <a:xfrm>
              <a:off x="7176566" y="3349811"/>
              <a:ext cx="3134929" cy="4662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開発者／</a:t>
              </a:r>
              <a:r>
                <a:rPr kumimoji="1" lang="en-US" altLang="ja-JP" dirty="0">
                  <a:solidFill>
                    <a:schemeClr val="tx1"/>
                  </a:solidFill>
                </a:rPr>
                <a:t>AI</a:t>
              </a:r>
              <a:r>
                <a:rPr kumimoji="1" lang="ja-JP" altLang="en-US" dirty="0">
                  <a:solidFill>
                    <a:schemeClr val="tx1"/>
                  </a:solidFill>
                </a:rPr>
                <a:t>サービスプロバイダ</a:t>
              </a:r>
            </a:p>
          </p:txBody>
        </p:sp>
      </p:grpSp>
      <p:cxnSp>
        <p:nvCxnSpPr>
          <p:cNvPr id="26" name="直線矢印コネクタ 25">
            <a:extLst>
              <a:ext uri="{FF2B5EF4-FFF2-40B4-BE49-F238E27FC236}">
                <a16:creationId xmlns:a16="http://schemas.microsoft.com/office/drawing/2014/main" id="{81010C24-ACE8-F52A-BA59-7742B08E3151}"/>
              </a:ext>
            </a:extLst>
          </p:cNvPr>
          <p:cNvCxnSpPr>
            <a:cxnSpLocks/>
          </p:cNvCxnSpPr>
          <p:nvPr/>
        </p:nvCxnSpPr>
        <p:spPr>
          <a:xfrm>
            <a:off x="8825756" y="3959313"/>
            <a:ext cx="0" cy="1249821"/>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82FF2F5E-AF5C-FCB8-80F9-1F86B09DBCEF}"/>
              </a:ext>
            </a:extLst>
          </p:cNvPr>
          <p:cNvSpPr/>
          <p:nvPr/>
        </p:nvSpPr>
        <p:spPr>
          <a:xfrm>
            <a:off x="1832508" y="3510530"/>
            <a:ext cx="2809875" cy="4662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AI</a:t>
            </a:r>
            <a:r>
              <a:rPr kumimoji="1" lang="ja-JP" altLang="en-US" dirty="0">
                <a:solidFill>
                  <a:schemeClr val="tx1"/>
                </a:solidFill>
              </a:rPr>
              <a:t>サービスプロバイダ</a:t>
            </a:r>
          </a:p>
        </p:txBody>
      </p:sp>
      <p:sp>
        <p:nvSpPr>
          <p:cNvPr id="37" name="正方形/長方形 36">
            <a:extLst>
              <a:ext uri="{FF2B5EF4-FFF2-40B4-BE49-F238E27FC236}">
                <a16:creationId xmlns:a16="http://schemas.microsoft.com/office/drawing/2014/main" id="{393DAF9F-97A1-3222-71FB-E4BEEB56E3F0}"/>
              </a:ext>
            </a:extLst>
          </p:cNvPr>
          <p:cNvSpPr/>
          <p:nvPr/>
        </p:nvSpPr>
        <p:spPr>
          <a:xfrm>
            <a:off x="2146806" y="5236603"/>
            <a:ext cx="2181279" cy="46628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最終利用者</a:t>
            </a:r>
          </a:p>
        </p:txBody>
      </p:sp>
      <p:cxnSp>
        <p:nvCxnSpPr>
          <p:cNvPr id="38" name="直線矢印コネクタ 37">
            <a:extLst>
              <a:ext uri="{FF2B5EF4-FFF2-40B4-BE49-F238E27FC236}">
                <a16:creationId xmlns:a16="http://schemas.microsoft.com/office/drawing/2014/main" id="{4F2C40CD-E333-1734-C87F-73806274C8C4}"/>
              </a:ext>
            </a:extLst>
          </p:cNvPr>
          <p:cNvCxnSpPr>
            <a:cxnSpLocks/>
          </p:cNvCxnSpPr>
          <p:nvPr/>
        </p:nvCxnSpPr>
        <p:spPr>
          <a:xfrm>
            <a:off x="3237445" y="3976811"/>
            <a:ext cx="0" cy="1259792"/>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FD0B054B-732F-6EC6-3CE0-0837EF521415}"/>
              </a:ext>
            </a:extLst>
          </p:cNvPr>
          <p:cNvSpPr txBox="1"/>
          <p:nvPr/>
        </p:nvSpPr>
        <p:spPr>
          <a:xfrm>
            <a:off x="1444988" y="2771512"/>
            <a:ext cx="3584914" cy="369332"/>
          </a:xfrm>
          <a:prstGeom prst="rect">
            <a:avLst/>
          </a:prstGeom>
          <a:noFill/>
        </p:spPr>
        <p:txBody>
          <a:bodyPr wrap="square" rtlCol="0">
            <a:spAutoFit/>
          </a:bodyPr>
          <a:lstStyle/>
          <a:p>
            <a:pPr algn="ctr"/>
            <a:r>
              <a:rPr kumimoji="1" lang="ja-JP" altLang="en-US" dirty="0"/>
              <a:t>日々の社内業務の効率化を図る</a:t>
            </a:r>
          </a:p>
        </p:txBody>
      </p:sp>
      <p:sp>
        <p:nvSpPr>
          <p:cNvPr id="41" name="テキスト ボックス 40">
            <a:extLst>
              <a:ext uri="{FF2B5EF4-FFF2-40B4-BE49-F238E27FC236}">
                <a16:creationId xmlns:a16="http://schemas.microsoft.com/office/drawing/2014/main" id="{85B07BB8-F248-6095-CBDF-8F25AAA3F976}"/>
              </a:ext>
            </a:extLst>
          </p:cNvPr>
          <p:cNvSpPr txBox="1"/>
          <p:nvPr/>
        </p:nvSpPr>
        <p:spPr>
          <a:xfrm>
            <a:off x="7033299" y="2771512"/>
            <a:ext cx="3584914" cy="369332"/>
          </a:xfrm>
          <a:prstGeom prst="rect">
            <a:avLst/>
          </a:prstGeom>
          <a:noFill/>
        </p:spPr>
        <p:txBody>
          <a:bodyPr wrap="square" rtlCol="0">
            <a:spAutoFit/>
          </a:bodyPr>
          <a:lstStyle/>
          <a:p>
            <a:pPr algn="ctr"/>
            <a:r>
              <a:rPr kumimoji="1" lang="en-US" altLang="ja-JP" dirty="0"/>
              <a:t>AI</a:t>
            </a:r>
            <a:r>
              <a:rPr kumimoji="1" lang="ja-JP" altLang="en-US" dirty="0"/>
              <a:t>サービス化し、他社に提供する</a:t>
            </a:r>
          </a:p>
        </p:txBody>
      </p:sp>
      <p:sp>
        <p:nvSpPr>
          <p:cNvPr id="2" name="テキスト ボックス 1">
            <a:extLst>
              <a:ext uri="{FF2B5EF4-FFF2-40B4-BE49-F238E27FC236}">
                <a16:creationId xmlns:a16="http://schemas.microsoft.com/office/drawing/2014/main" id="{2D19E31B-AFB6-7E22-5F41-119A0982B7EC}"/>
              </a:ext>
            </a:extLst>
          </p:cNvPr>
          <p:cNvSpPr txBox="1"/>
          <p:nvPr/>
        </p:nvSpPr>
        <p:spPr>
          <a:xfrm>
            <a:off x="4556515" y="3564679"/>
            <a:ext cx="1160133" cy="369332"/>
          </a:xfrm>
          <a:prstGeom prst="rect">
            <a:avLst/>
          </a:prstGeom>
          <a:noFill/>
        </p:spPr>
        <p:txBody>
          <a:bodyPr wrap="square" rtlCol="0">
            <a:spAutoFit/>
          </a:bodyPr>
          <a:lstStyle/>
          <a:p>
            <a:pPr algn="ctr"/>
            <a:r>
              <a:rPr kumimoji="1" lang="ja-JP" altLang="en-US" dirty="0"/>
              <a:t>（他社）</a:t>
            </a:r>
            <a:endParaRPr kumimoji="1" lang="en-US" altLang="ja-JP" dirty="0"/>
          </a:p>
        </p:txBody>
      </p:sp>
      <p:sp>
        <p:nvSpPr>
          <p:cNvPr id="10" name="テキスト ボックス 9">
            <a:extLst>
              <a:ext uri="{FF2B5EF4-FFF2-40B4-BE49-F238E27FC236}">
                <a16:creationId xmlns:a16="http://schemas.microsoft.com/office/drawing/2014/main" id="{D5C30F42-71D3-8577-CF7F-A0F7DEC1CC0C}"/>
              </a:ext>
            </a:extLst>
          </p:cNvPr>
          <p:cNvSpPr txBox="1"/>
          <p:nvPr/>
        </p:nvSpPr>
        <p:spPr>
          <a:xfrm>
            <a:off x="9813154" y="5270134"/>
            <a:ext cx="1160133" cy="369332"/>
          </a:xfrm>
          <a:prstGeom prst="rect">
            <a:avLst/>
          </a:prstGeom>
          <a:noFill/>
        </p:spPr>
        <p:txBody>
          <a:bodyPr wrap="square" rtlCol="0">
            <a:spAutoFit/>
          </a:bodyPr>
          <a:lstStyle/>
          <a:p>
            <a:pPr algn="ctr"/>
            <a:r>
              <a:rPr kumimoji="1" lang="ja-JP" altLang="en-US" dirty="0"/>
              <a:t>（他社）</a:t>
            </a:r>
            <a:endParaRPr kumimoji="1" lang="en-US" altLang="ja-JP" dirty="0"/>
          </a:p>
        </p:txBody>
      </p:sp>
      <p:sp>
        <p:nvSpPr>
          <p:cNvPr id="16" name="テキスト ボックス 15">
            <a:extLst>
              <a:ext uri="{FF2B5EF4-FFF2-40B4-BE49-F238E27FC236}">
                <a16:creationId xmlns:a16="http://schemas.microsoft.com/office/drawing/2014/main" id="{FE5EC30D-B893-9E58-ACE8-356960B64836}"/>
              </a:ext>
            </a:extLst>
          </p:cNvPr>
          <p:cNvSpPr txBox="1"/>
          <p:nvPr/>
        </p:nvSpPr>
        <p:spPr>
          <a:xfrm>
            <a:off x="4224672" y="5306083"/>
            <a:ext cx="1160133" cy="369332"/>
          </a:xfrm>
          <a:prstGeom prst="rect">
            <a:avLst/>
          </a:prstGeom>
          <a:noFill/>
        </p:spPr>
        <p:txBody>
          <a:bodyPr wrap="square" rtlCol="0">
            <a:spAutoFit/>
          </a:bodyPr>
          <a:lstStyle/>
          <a:p>
            <a:pPr algn="ctr"/>
            <a:r>
              <a:rPr kumimoji="1" lang="ja-JP" altLang="en-US" dirty="0"/>
              <a:t>（当人）</a:t>
            </a:r>
            <a:endParaRPr kumimoji="1" lang="en-US" altLang="ja-JP" dirty="0"/>
          </a:p>
        </p:txBody>
      </p:sp>
      <p:sp>
        <p:nvSpPr>
          <p:cNvPr id="17" name="テキスト ボックス 16">
            <a:extLst>
              <a:ext uri="{FF2B5EF4-FFF2-40B4-BE49-F238E27FC236}">
                <a16:creationId xmlns:a16="http://schemas.microsoft.com/office/drawing/2014/main" id="{61BE45E5-674F-CE75-381F-626D818DB601}"/>
              </a:ext>
            </a:extLst>
          </p:cNvPr>
          <p:cNvSpPr txBox="1"/>
          <p:nvPr/>
        </p:nvSpPr>
        <p:spPr>
          <a:xfrm>
            <a:off x="10329597" y="3553662"/>
            <a:ext cx="1160133" cy="369332"/>
          </a:xfrm>
          <a:prstGeom prst="rect">
            <a:avLst/>
          </a:prstGeom>
          <a:noFill/>
        </p:spPr>
        <p:txBody>
          <a:bodyPr wrap="square" rtlCol="0">
            <a:spAutoFit/>
          </a:bodyPr>
          <a:lstStyle/>
          <a:p>
            <a:pPr algn="ctr"/>
            <a:r>
              <a:rPr kumimoji="1" lang="ja-JP" altLang="en-US" dirty="0"/>
              <a:t>（当人）</a:t>
            </a:r>
            <a:endParaRPr kumimoji="1" lang="en-US" altLang="ja-JP" dirty="0"/>
          </a:p>
        </p:txBody>
      </p:sp>
    </p:spTree>
    <p:extLst>
      <p:ext uri="{BB962C8B-B14F-4D97-AF65-F5344CB8AC3E}">
        <p14:creationId xmlns:p14="http://schemas.microsoft.com/office/powerpoint/2010/main" val="35374598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横河社内の生成系</a:t>
            </a:r>
            <a:r>
              <a:rPr lang="en-US" altLang="ja-JP" dirty="0"/>
              <a:t>AI</a:t>
            </a:r>
            <a:r>
              <a:rPr lang="ja-JP" altLang="en-US" dirty="0"/>
              <a:t>サービスの注意喚起</a:t>
            </a:r>
            <a:endParaRPr lang="en-US" sz="2400"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20</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5"/>
            <a:ext cx="11400125" cy="157912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業務連絡：「</a:t>
            </a:r>
            <a:r>
              <a:rPr lang="en-US" altLang="ja-JP" sz="2800" dirty="0" err="1"/>
              <a:t>ChatGPT</a:t>
            </a:r>
            <a:r>
              <a:rPr lang="ja-JP" altLang="en-US" sz="2800" dirty="0"/>
              <a:t>などの</a:t>
            </a:r>
            <a:r>
              <a:rPr lang="en-US" altLang="ja-JP" sz="2800" dirty="0"/>
              <a:t>AI</a:t>
            </a:r>
            <a:r>
              <a:rPr lang="ja-JP" altLang="en-US" sz="2800" dirty="0"/>
              <a:t>技術を活用したサービスの利用について」（</a:t>
            </a:r>
            <a:r>
              <a:rPr lang="en-US" altLang="ja-JP" sz="2800" dirty="0"/>
              <a:t>DSHQ</a:t>
            </a:r>
            <a:r>
              <a:rPr lang="ja-JP" altLang="en-US" sz="2800" dirty="0"/>
              <a:t>）</a:t>
            </a:r>
            <a:endParaRPr lang="en-US" altLang="ja-JP" sz="2800" dirty="0"/>
          </a:p>
          <a:p>
            <a:pPr lvl="1">
              <a:defRPr/>
            </a:pPr>
            <a:r>
              <a:rPr lang="ja-JP" altLang="en-US" sz="2400" dirty="0"/>
              <a:t>リスクを認識した上で、有効利用することを喚起</a:t>
            </a:r>
            <a:endParaRPr lang="en-US" altLang="ja-JP" sz="2400" dirty="0"/>
          </a:p>
          <a:p>
            <a:pPr>
              <a:defRPr/>
            </a:pPr>
            <a:endParaRPr lang="en-US" altLang="ja-JP" sz="28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注意点と今後の動向</a:t>
            </a:r>
          </a:p>
        </p:txBody>
      </p:sp>
      <p:sp>
        <p:nvSpPr>
          <p:cNvPr id="4" name="テキスト ボックス 3">
            <a:extLst>
              <a:ext uri="{FF2B5EF4-FFF2-40B4-BE49-F238E27FC236}">
                <a16:creationId xmlns:a16="http://schemas.microsoft.com/office/drawing/2014/main" id="{336BFD41-83E7-CC99-3A42-7F7D52093BBF}"/>
              </a:ext>
            </a:extLst>
          </p:cNvPr>
          <p:cNvSpPr txBox="1"/>
          <p:nvPr/>
        </p:nvSpPr>
        <p:spPr>
          <a:xfrm>
            <a:off x="139734" y="5580935"/>
            <a:ext cx="11912531" cy="646331"/>
          </a:xfrm>
          <a:prstGeom prst="rect">
            <a:avLst/>
          </a:prstGeom>
          <a:noFill/>
        </p:spPr>
        <p:txBody>
          <a:bodyPr wrap="square">
            <a:spAutoFit/>
          </a:bodyPr>
          <a:lstStyle/>
          <a:p>
            <a:r>
              <a:rPr lang="en-US" altLang="ja-JP" sz="1200" dirty="0"/>
              <a:t>https://ykgwoffice.sharepoint.com/sites/yokogawaplaza/SitePages/DispForm.aspx?List=f14c2b5f%2D2b9d%2D4ac9%2Da1d7%2D40e35472f8b0&amp;ID=12279&amp;Source=https%3A%2F%2Fykgwoffice%2Esharepoint%2Ecom%2Fsites%2Fyokogawaplaza%2FLists%2FAnnouncements%2FPublished%2Easpx%23InplviewHash0e4a5506%2D4b8c%2D45af%2D98d3%2D8e4b429498ff%3D&amp;ContentTypeId=0x010019CC659881875D4B8ECF83A4B149A277</a:t>
            </a:r>
            <a:endParaRPr lang="ja-JP" altLang="en-US" sz="1200" dirty="0"/>
          </a:p>
        </p:txBody>
      </p:sp>
      <p:sp>
        <p:nvSpPr>
          <p:cNvPr id="5" name="テキスト ボックス 4">
            <a:extLst>
              <a:ext uri="{FF2B5EF4-FFF2-40B4-BE49-F238E27FC236}">
                <a16:creationId xmlns:a16="http://schemas.microsoft.com/office/drawing/2014/main" id="{5333BA05-AF8C-B760-7EB1-A80F4149938A}"/>
              </a:ext>
            </a:extLst>
          </p:cNvPr>
          <p:cNvSpPr txBox="1"/>
          <p:nvPr/>
        </p:nvSpPr>
        <p:spPr>
          <a:xfrm>
            <a:off x="10116096" y="1611862"/>
            <a:ext cx="1692206" cy="338554"/>
          </a:xfrm>
          <a:prstGeom prst="rect">
            <a:avLst/>
          </a:prstGeom>
          <a:noFill/>
        </p:spPr>
        <p:txBody>
          <a:bodyPr wrap="square">
            <a:spAutoFit/>
          </a:bodyPr>
          <a:lstStyle/>
          <a:p>
            <a:r>
              <a:rPr lang="en-US" altLang="ja-JP" sz="1600" dirty="0"/>
              <a:t>2023</a:t>
            </a:r>
            <a:r>
              <a:rPr lang="ja-JP" altLang="en-US" sz="1600" dirty="0"/>
              <a:t>年</a:t>
            </a:r>
            <a:r>
              <a:rPr lang="en-US" altLang="ja-JP" sz="1600" dirty="0"/>
              <a:t>4</a:t>
            </a:r>
            <a:r>
              <a:rPr lang="ja-JP" altLang="en-US" sz="1600" dirty="0"/>
              <a:t>月</a:t>
            </a:r>
            <a:r>
              <a:rPr lang="en-US" altLang="ja-JP" sz="1600" dirty="0"/>
              <a:t>21</a:t>
            </a:r>
            <a:r>
              <a:rPr lang="ja-JP" altLang="en-US" sz="1600" dirty="0"/>
              <a:t>日</a:t>
            </a:r>
          </a:p>
        </p:txBody>
      </p:sp>
      <p:sp>
        <p:nvSpPr>
          <p:cNvPr id="6" name="四角形: 角を丸くする 5">
            <a:extLst>
              <a:ext uri="{FF2B5EF4-FFF2-40B4-BE49-F238E27FC236}">
                <a16:creationId xmlns:a16="http://schemas.microsoft.com/office/drawing/2014/main" id="{E1CF93B1-0AF7-454A-92B1-98B9C7F327B0}"/>
              </a:ext>
            </a:extLst>
          </p:cNvPr>
          <p:cNvSpPr/>
          <p:nvPr/>
        </p:nvSpPr>
        <p:spPr>
          <a:xfrm>
            <a:off x="1465084" y="3151864"/>
            <a:ext cx="4098423" cy="70021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情報漏洩</a:t>
            </a:r>
          </a:p>
        </p:txBody>
      </p:sp>
      <p:sp>
        <p:nvSpPr>
          <p:cNvPr id="9" name="四角形: 角を丸くする 8">
            <a:extLst>
              <a:ext uri="{FF2B5EF4-FFF2-40B4-BE49-F238E27FC236}">
                <a16:creationId xmlns:a16="http://schemas.microsoft.com/office/drawing/2014/main" id="{C0E270CE-E10B-928E-7351-88FAA3645943}"/>
              </a:ext>
            </a:extLst>
          </p:cNvPr>
          <p:cNvSpPr/>
          <p:nvPr/>
        </p:nvSpPr>
        <p:spPr>
          <a:xfrm>
            <a:off x="6535577" y="3151865"/>
            <a:ext cx="4010009" cy="70021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正確性・信頼性</a:t>
            </a:r>
          </a:p>
        </p:txBody>
      </p:sp>
      <p:sp>
        <p:nvSpPr>
          <p:cNvPr id="10" name="四角形: 角を丸くする 9">
            <a:extLst>
              <a:ext uri="{FF2B5EF4-FFF2-40B4-BE49-F238E27FC236}">
                <a16:creationId xmlns:a16="http://schemas.microsoft.com/office/drawing/2014/main" id="{F162FB60-3AAC-B315-C789-388707968D2E}"/>
              </a:ext>
            </a:extLst>
          </p:cNvPr>
          <p:cNvSpPr/>
          <p:nvPr/>
        </p:nvSpPr>
        <p:spPr>
          <a:xfrm>
            <a:off x="1465085" y="4328551"/>
            <a:ext cx="4098424" cy="70021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著作権・プライバシー侵害、倫理性</a:t>
            </a:r>
          </a:p>
        </p:txBody>
      </p:sp>
      <p:sp>
        <p:nvSpPr>
          <p:cNvPr id="11" name="四角形: 角を丸くする 10">
            <a:extLst>
              <a:ext uri="{FF2B5EF4-FFF2-40B4-BE49-F238E27FC236}">
                <a16:creationId xmlns:a16="http://schemas.microsoft.com/office/drawing/2014/main" id="{DCCB66C6-80BE-1865-3B07-75ACCB79C744}"/>
              </a:ext>
            </a:extLst>
          </p:cNvPr>
          <p:cNvSpPr/>
          <p:nvPr/>
        </p:nvSpPr>
        <p:spPr>
          <a:xfrm>
            <a:off x="6447162" y="4328551"/>
            <a:ext cx="4098424" cy="70021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地域・機関での独自規制</a:t>
            </a:r>
          </a:p>
        </p:txBody>
      </p:sp>
    </p:spTree>
    <p:extLst>
      <p:ext uri="{BB962C8B-B14F-4D97-AF65-F5344CB8AC3E}">
        <p14:creationId xmlns:p14="http://schemas.microsoft.com/office/powerpoint/2010/main" val="26300034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生成系</a:t>
            </a:r>
            <a:r>
              <a:rPr lang="en-US" altLang="ja-JP" dirty="0"/>
              <a:t>AI</a:t>
            </a:r>
            <a:r>
              <a:rPr lang="ja-JP" altLang="en-US" dirty="0"/>
              <a:t>の利用ガイドライン</a:t>
            </a:r>
            <a:r>
              <a:rPr lang="ja-JP" altLang="en-US" sz="2400" dirty="0"/>
              <a:t>（日本ディープラーニング協会；</a:t>
            </a:r>
            <a:r>
              <a:rPr lang="en-US" altLang="ja-JP" sz="2400" dirty="0"/>
              <a:t>JDLA</a:t>
            </a:r>
            <a:r>
              <a:rPr lang="ja-JP" altLang="en-US" sz="2400" dirty="0"/>
              <a:t>）</a:t>
            </a:r>
            <a:endParaRPr lang="en-US" sz="2000"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21</a:t>
            </a:fld>
            <a:endParaRPr kumimoji="1" lang="ja-JP" altLang="en-US"/>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注意点と今後の動向</a:t>
            </a:r>
          </a:p>
        </p:txBody>
      </p:sp>
      <p:sp>
        <p:nvSpPr>
          <p:cNvPr id="6" name="テキスト ボックス 5">
            <a:extLst>
              <a:ext uri="{FF2B5EF4-FFF2-40B4-BE49-F238E27FC236}">
                <a16:creationId xmlns:a16="http://schemas.microsoft.com/office/drawing/2014/main" id="{15F71409-14F8-7BDB-E6AE-0949B000CC78}"/>
              </a:ext>
            </a:extLst>
          </p:cNvPr>
          <p:cNvSpPr txBox="1"/>
          <p:nvPr/>
        </p:nvSpPr>
        <p:spPr>
          <a:xfrm>
            <a:off x="10267814" y="322224"/>
            <a:ext cx="1692206" cy="307777"/>
          </a:xfrm>
          <a:prstGeom prst="rect">
            <a:avLst/>
          </a:prstGeom>
          <a:noFill/>
        </p:spPr>
        <p:txBody>
          <a:bodyPr wrap="square">
            <a:spAutoFit/>
          </a:bodyPr>
          <a:lstStyle/>
          <a:p>
            <a:r>
              <a:rPr lang="en-US" altLang="ja-JP" sz="1400" dirty="0">
                <a:solidFill>
                  <a:schemeClr val="bg1"/>
                </a:solidFill>
              </a:rPr>
              <a:t>2023</a:t>
            </a:r>
            <a:r>
              <a:rPr lang="ja-JP" altLang="en-US" sz="1400" dirty="0">
                <a:solidFill>
                  <a:schemeClr val="bg1"/>
                </a:solidFill>
              </a:rPr>
              <a:t>年</a:t>
            </a:r>
            <a:r>
              <a:rPr lang="en-US" altLang="ja-JP" sz="1400" dirty="0">
                <a:solidFill>
                  <a:schemeClr val="bg1"/>
                </a:solidFill>
              </a:rPr>
              <a:t>5</a:t>
            </a:r>
            <a:r>
              <a:rPr lang="ja-JP" altLang="en-US" sz="1400" dirty="0">
                <a:solidFill>
                  <a:schemeClr val="bg1"/>
                </a:solidFill>
              </a:rPr>
              <a:t>月</a:t>
            </a:r>
            <a:r>
              <a:rPr lang="en-US" altLang="ja-JP" sz="1400" dirty="0">
                <a:solidFill>
                  <a:schemeClr val="bg1"/>
                </a:solidFill>
              </a:rPr>
              <a:t>1</a:t>
            </a:r>
            <a:r>
              <a:rPr lang="ja-JP" altLang="en-US" sz="1400" dirty="0">
                <a:solidFill>
                  <a:schemeClr val="bg1"/>
                </a:solidFill>
              </a:rPr>
              <a:t>日</a:t>
            </a:r>
          </a:p>
        </p:txBody>
      </p:sp>
      <p:sp>
        <p:nvSpPr>
          <p:cNvPr id="4" name="正方形/長方形 3">
            <a:extLst>
              <a:ext uri="{FF2B5EF4-FFF2-40B4-BE49-F238E27FC236}">
                <a16:creationId xmlns:a16="http://schemas.microsoft.com/office/drawing/2014/main" id="{9EAA300E-7054-C40E-074E-808D74A813D7}"/>
              </a:ext>
            </a:extLst>
          </p:cNvPr>
          <p:cNvSpPr/>
          <p:nvPr/>
        </p:nvSpPr>
        <p:spPr>
          <a:xfrm>
            <a:off x="2701740" y="853742"/>
            <a:ext cx="4213410" cy="4851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ja-JP" altLang="en-US" sz="2000" b="1" dirty="0">
                <a:solidFill>
                  <a:schemeClr val="bg1"/>
                </a:solidFill>
              </a:rPr>
              <a:t>データ入力行為</a:t>
            </a:r>
          </a:p>
        </p:txBody>
      </p:sp>
      <p:sp>
        <p:nvSpPr>
          <p:cNvPr id="9" name="正方形/長方形 8">
            <a:extLst>
              <a:ext uri="{FF2B5EF4-FFF2-40B4-BE49-F238E27FC236}">
                <a16:creationId xmlns:a16="http://schemas.microsoft.com/office/drawing/2014/main" id="{A33715EA-7B6F-33F3-9203-9D70F4E3BCD0}"/>
              </a:ext>
            </a:extLst>
          </p:cNvPr>
          <p:cNvSpPr/>
          <p:nvPr/>
        </p:nvSpPr>
        <p:spPr>
          <a:xfrm>
            <a:off x="7393282" y="853742"/>
            <a:ext cx="4351849" cy="4870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ja-JP" altLang="en-US" sz="2000" b="1" dirty="0">
                <a:solidFill>
                  <a:schemeClr val="bg1"/>
                </a:solidFill>
              </a:rPr>
              <a:t>生成物利用</a:t>
            </a:r>
          </a:p>
        </p:txBody>
      </p:sp>
      <p:sp>
        <p:nvSpPr>
          <p:cNvPr id="11" name="正方形/長方形 10">
            <a:extLst>
              <a:ext uri="{FF2B5EF4-FFF2-40B4-BE49-F238E27FC236}">
                <a16:creationId xmlns:a16="http://schemas.microsoft.com/office/drawing/2014/main" id="{9D7639DA-4429-90C3-ACA3-EB4F3EDCEAF0}"/>
              </a:ext>
            </a:extLst>
          </p:cNvPr>
          <p:cNvSpPr/>
          <p:nvPr/>
        </p:nvSpPr>
        <p:spPr>
          <a:xfrm>
            <a:off x="342034" y="1828433"/>
            <a:ext cx="2115416" cy="16020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ja-JP" altLang="en-US" sz="2000" b="1" dirty="0">
                <a:solidFill>
                  <a:schemeClr val="bg1"/>
                </a:solidFill>
              </a:rPr>
              <a:t>著作権・商標権・意匠権</a:t>
            </a:r>
          </a:p>
        </p:txBody>
      </p:sp>
      <p:sp>
        <p:nvSpPr>
          <p:cNvPr id="12" name="正方形/長方形 11">
            <a:extLst>
              <a:ext uri="{FF2B5EF4-FFF2-40B4-BE49-F238E27FC236}">
                <a16:creationId xmlns:a16="http://schemas.microsoft.com/office/drawing/2014/main" id="{A7FAB1BA-A985-8256-2EBD-75E438E746AD}"/>
              </a:ext>
            </a:extLst>
          </p:cNvPr>
          <p:cNvSpPr/>
          <p:nvPr/>
        </p:nvSpPr>
        <p:spPr>
          <a:xfrm>
            <a:off x="342034" y="3565158"/>
            <a:ext cx="2115416" cy="12520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ja-JP" altLang="en-US" sz="2000" b="1" dirty="0">
                <a:solidFill>
                  <a:schemeClr val="bg1"/>
                </a:solidFill>
              </a:rPr>
              <a:t>個人情報・</a:t>
            </a:r>
            <a:endParaRPr kumimoji="1" lang="en-US" altLang="ja-JP" sz="2000" b="1" dirty="0">
              <a:solidFill>
                <a:schemeClr val="bg1"/>
              </a:solidFill>
            </a:endParaRPr>
          </a:p>
          <a:p>
            <a:pPr algn="ctr"/>
            <a:r>
              <a:rPr kumimoji="1" lang="ja-JP" altLang="en-US" sz="2000" b="1" dirty="0">
                <a:solidFill>
                  <a:schemeClr val="bg1"/>
                </a:solidFill>
              </a:rPr>
              <a:t>秘密保持・</a:t>
            </a:r>
            <a:endParaRPr kumimoji="1" lang="en-US" altLang="ja-JP" sz="2000" b="1" dirty="0">
              <a:solidFill>
                <a:schemeClr val="bg1"/>
              </a:solidFill>
            </a:endParaRPr>
          </a:p>
          <a:p>
            <a:pPr algn="ctr"/>
            <a:r>
              <a:rPr kumimoji="1" lang="ja-JP" altLang="en-US" sz="2000" b="1" dirty="0">
                <a:solidFill>
                  <a:schemeClr val="bg1"/>
                </a:solidFill>
              </a:rPr>
              <a:t>名誉棄損</a:t>
            </a:r>
          </a:p>
        </p:txBody>
      </p:sp>
      <p:sp>
        <p:nvSpPr>
          <p:cNvPr id="13" name="正方形/長方形 12">
            <a:extLst>
              <a:ext uri="{FF2B5EF4-FFF2-40B4-BE49-F238E27FC236}">
                <a16:creationId xmlns:a16="http://schemas.microsoft.com/office/drawing/2014/main" id="{43773E7B-F55A-AFBC-9DB6-1C89F90E6222}"/>
              </a:ext>
            </a:extLst>
          </p:cNvPr>
          <p:cNvSpPr/>
          <p:nvPr/>
        </p:nvSpPr>
        <p:spPr>
          <a:xfrm>
            <a:off x="342034" y="4963777"/>
            <a:ext cx="2115416" cy="11929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ja-JP" altLang="en-US" sz="2000" b="1" dirty="0">
                <a:solidFill>
                  <a:schemeClr val="bg1"/>
                </a:solidFill>
              </a:rPr>
              <a:t>商用利用</a:t>
            </a:r>
          </a:p>
        </p:txBody>
      </p:sp>
      <p:sp>
        <p:nvSpPr>
          <p:cNvPr id="15" name="テキスト ボックス 14">
            <a:extLst>
              <a:ext uri="{FF2B5EF4-FFF2-40B4-BE49-F238E27FC236}">
                <a16:creationId xmlns:a16="http://schemas.microsoft.com/office/drawing/2014/main" id="{814A17C4-C03D-E3B4-FDCD-2965E8BFC1FC}"/>
              </a:ext>
            </a:extLst>
          </p:cNvPr>
          <p:cNvSpPr txBox="1"/>
          <p:nvPr/>
        </p:nvSpPr>
        <p:spPr>
          <a:xfrm>
            <a:off x="2953451" y="2603932"/>
            <a:ext cx="3709989" cy="400110"/>
          </a:xfrm>
          <a:prstGeom prst="rect">
            <a:avLst/>
          </a:prstGeom>
          <a:noFill/>
        </p:spPr>
        <p:txBody>
          <a:bodyPr wrap="square">
            <a:spAutoFit/>
          </a:bodyPr>
          <a:lstStyle/>
          <a:p>
            <a:pPr algn="ctr"/>
            <a:r>
              <a:rPr lang="ja-JP" altLang="en-US" sz="2000" dirty="0"/>
              <a:t>第三者に権利があるデータ入力</a:t>
            </a:r>
            <a:endParaRPr lang="en-US" altLang="ja-JP" sz="2000" dirty="0"/>
          </a:p>
        </p:txBody>
      </p:sp>
      <p:sp>
        <p:nvSpPr>
          <p:cNvPr id="16" name="テキスト ボックス 15">
            <a:extLst>
              <a:ext uri="{FF2B5EF4-FFF2-40B4-BE49-F238E27FC236}">
                <a16:creationId xmlns:a16="http://schemas.microsoft.com/office/drawing/2014/main" id="{3903D33F-372C-E3C5-0E3F-7B3E33E3B44F}"/>
              </a:ext>
            </a:extLst>
          </p:cNvPr>
          <p:cNvSpPr txBox="1"/>
          <p:nvPr/>
        </p:nvSpPr>
        <p:spPr>
          <a:xfrm>
            <a:off x="2953451" y="1991507"/>
            <a:ext cx="3709989" cy="461665"/>
          </a:xfrm>
          <a:prstGeom prst="rect">
            <a:avLst/>
          </a:prstGeom>
          <a:solidFill>
            <a:schemeClr val="accent1">
              <a:lumMod val="20000"/>
              <a:lumOff val="80000"/>
            </a:schemeClr>
          </a:solidFill>
          <a:ln>
            <a:solidFill>
              <a:schemeClr val="accent6">
                <a:lumMod val="60000"/>
                <a:lumOff val="40000"/>
              </a:schemeClr>
            </a:solidFill>
          </a:ln>
        </p:spPr>
        <p:txBody>
          <a:bodyPr wrap="square">
            <a:spAutoFit/>
          </a:bodyPr>
          <a:lstStyle/>
          <a:p>
            <a:pPr algn="ctr"/>
            <a:r>
              <a:rPr lang="ja-JP" altLang="en-US" sz="2400" dirty="0"/>
              <a:t>リスクが低い</a:t>
            </a:r>
            <a:endParaRPr lang="en-US" altLang="ja-JP" sz="2400" dirty="0"/>
          </a:p>
        </p:txBody>
      </p:sp>
      <p:sp>
        <p:nvSpPr>
          <p:cNvPr id="17" name="テキスト ボックス 16">
            <a:extLst>
              <a:ext uri="{FF2B5EF4-FFF2-40B4-BE49-F238E27FC236}">
                <a16:creationId xmlns:a16="http://schemas.microsoft.com/office/drawing/2014/main" id="{47FFFBCA-060C-532E-1592-2DA82E998C09}"/>
              </a:ext>
            </a:extLst>
          </p:cNvPr>
          <p:cNvSpPr txBox="1"/>
          <p:nvPr/>
        </p:nvSpPr>
        <p:spPr>
          <a:xfrm>
            <a:off x="2953451" y="3616457"/>
            <a:ext cx="3709989" cy="461665"/>
          </a:xfrm>
          <a:prstGeom prst="rect">
            <a:avLst/>
          </a:prstGeom>
          <a:solidFill>
            <a:schemeClr val="accent4">
              <a:lumMod val="20000"/>
              <a:lumOff val="80000"/>
            </a:schemeClr>
          </a:solidFill>
          <a:ln>
            <a:solidFill>
              <a:schemeClr val="accent4"/>
            </a:solidFill>
          </a:ln>
        </p:spPr>
        <p:txBody>
          <a:bodyPr wrap="square">
            <a:spAutoFit/>
          </a:bodyPr>
          <a:lstStyle/>
          <a:p>
            <a:pPr algn="ctr"/>
            <a:r>
              <a:rPr lang="ja-JP" altLang="en-US" sz="2400" dirty="0"/>
              <a:t>リスクが高い</a:t>
            </a:r>
            <a:endParaRPr lang="en-US" altLang="ja-JP" sz="2400" dirty="0"/>
          </a:p>
        </p:txBody>
      </p:sp>
      <p:sp>
        <p:nvSpPr>
          <p:cNvPr id="18" name="テキスト ボックス 17">
            <a:extLst>
              <a:ext uri="{FF2B5EF4-FFF2-40B4-BE49-F238E27FC236}">
                <a16:creationId xmlns:a16="http://schemas.microsoft.com/office/drawing/2014/main" id="{BC4E41B9-F8DB-E215-0B2D-B04F0E7B0863}"/>
              </a:ext>
            </a:extLst>
          </p:cNvPr>
          <p:cNvSpPr txBox="1"/>
          <p:nvPr/>
        </p:nvSpPr>
        <p:spPr>
          <a:xfrm>
            <a:off x="2790430" y="4243413"/>
            <a:ext cx="4036031" cy="400110"/>
          </a:xfrm>
          <a:prstGeom prst="rect">
            <a:avLst/>
          </a:prstGeom>
          <a:noFill/>
        </p:spPr>
        <p:txBody>
          <a:bodyPr wrap="square">
            <a:spAutoFit/>
          </a:bodyPr>
          <a:lstStyle/>
          <a:p>
            <a:pPr algn="ctr"/>
            <a:r>
              <a:rPr lang="ja-JP" altLang="en-US" sz="2000" dirty="0"/>
              <a:t>個人情報（氏名・住所）、機密情報</a:t>
            </a:r>
            <a:endParaRPr lang="en-US" altLang="ja-JP" sz="2000" dirty="0"/>
          </a:p>
        </p:txBody>
      </p:sp>
      <p:cxnSp>
        <p:nvCxnSpPr>
          <p:cNvPr id="22" name="直線コネクタ 21">
            <a:extLst>
              <a:ext uri="{FF2B5EF4-FFF2-40B4-BE49-F238E27FC236}">
                <a16:creationId xmlns:a16="http://schemas.microsoft.com/office/drawing/2014/main" id="{73B31936-7914-E09B-5ED2-A01032251780}"/>
              </a:ext>
            </a:extLst>
          </p:cNvPr>
          <p:cNvCxnSpPr>
            <a:cxnSpLocks/>
          </p:cNvCxnSpPr>
          <p:nvPr/>
        </p:nvCxnSpPr>
        <p:spPr>
          <a:xfrm>
            <a:off x="2953451" y="4963777"/>
            <a:ext cx="3709989" cy="875255"/>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5C019BC0-B87E-5A9A-5BC0-CEBE3F786543}"/>
              </a:ext>
            </a:extLst>
          </p:cNvPr>
          <p:cNvSpPr txBox="1"/>
          <p:nvPr/>
        </p:nvSpPr>
        <p:spPr>
          <a:xfrm>
            <a:off x="7714212" y="1988504"/>
            <a:ext cx="3709989" cy="461665"/>
          </a:xfrm>
          <a:prstGeom prst="rect">
            <a:avLst/>
          </a:prstGeom>
          <a:solidFill>
            <a:schemeClr val="accent3">
              <a:lumMod val="20000"/>
              <a:lumOff val="80000"/>
            </a:schemeClr>
          </a:solidFill>
          <a:ln>
            <a:solidFill>
              <a:schemeClr val="accent3"/>
            </a:solidFill>
          </a:ln>
        </p:spPr>
        <p:txBody>
          <a:bodyPr wrap="square">
            <a:spAutoFit/>
          </a:bodyPr>
          <a:lstStyle/>
          <a:p>
            <a:pPr algn="ctr"/>
            <a:r>
              <a:rPr lang="ja-JP" altLang="en-US" sz="2400" dirty="0"/>
              <a:t>リスクがある</a:t>
            </a:r>
            <a:endParaRPr lang="en-US" altLang="ja-JP" sz="2400" dirty="0"/>
          </a:p>
        </p:txBody>
      </p:sp>
      <p:sp>
        <p:nvSpPr>
          <p:cNvPr id="26" name="テキスト ボックス 25">
            <a:extLst>
              <a:ext uri="{FF2B5EF4-FFF2-40B4-BE49-F238E27FC236}">
                <a16:creationId xmlns:a16="http://schemas.microsoft.com/office/drawing/2014/main" id="{D4A97F62-D80E-5398-2FC0-EFACC1712583}"/>
              </a:ext>
            </a:extLst>
          </p:cNvPr>
          <p:cNvSpPr txBox="1"/>
          <p:nvPr/>
        </p:nvSpPr>
        <p:spPr>
          <a:xfrm>
            <a:off x="7714212" y="3588402"/>
            <a:ext cx="3709989" cy="461665"/>
          </a:xfrm>
          <a:prstGeom prst="rect">
            <a:avLst/>
          </a:prstGeom>
          <a:solidFill>
            <a:schemeClr val="accent3">
              <a:lumMod val="20000"/>
              <a:lumOff val="80000"/>
            </a:schemeClr>
          </a:solidFill>
          <a:ln>
            <a:solidFill>
              <a:schemeClr val="accent3"/>
            </a:solidFill>
          </a:ln>
        </p:spPr>
        <p:txBody>
          <a:bodyPr wrap="square">
            <a:spAutoFit/>
          </a:bodyPr>
          <a:lstStyle/>
          <a:p>
            <a:pPr algn="ctr"/>
            <a:r>
              <a:rPr lang="ja-JP" altLang="en-US" sz="2400" dirty="0"/>
              <a:t>リスクがある</a:t>
            </a:r>
            <a:endParaRPr lang="en-US" altLang="ja-JP" sz="2400" dirty="0"/>
          </a:p>
        </p:txBody>
      </p:sp>
      <p:sp>
        <p:nvSpPr>
          <p:cNvPr id="27" name="テキスト ボックス 26">
            <a:extLst>
              <a:ext uri="{FF2B5EF4-FFF2-40B4-BE49-F238E27FC236}">
                <a16:creationId xmlns:a16="http://schemas.microsoft.com/office/drawing/2014/main" id="{4EC73011-6E6C-1EF2-3DEA-AA7D5EC77517}"/>
              </a:ext>
            </a:extLst>
          </p:cNvPr>
          <p:cNvSpPr txBox="1"/>
          <p:nvPr/>
        </p:nvSpPr>
        <p:spPr>
          <a:xfrm>
            <a:off x="7393282" y="1393811"/>
            <a:ext cx="4351848" cy="400110"/>
          </a:xfrm>
          <a:prstGeom prst="rect">
            <a:avLst/>
          </a:prstGeom>
          <a:noFill/>
        </p:spPr>
        <p:txBody>
          <a:bodyPr wrap="square">
            <a:spAutoFit/>
          </a:bodyPr>
          <a:lstStyle/>
          <a:p>
            <a:pPr algn="ctr"/>
            <a:r>
              <a:rPr lang="ja-JP" altLang="en-US" sz="2000" dirty="0"/>
              <a:t>生成物は虚偽を含む可能性がある</a:t>
            </a:r>
            <a:endParaRPr lang="en-US" altLang="ja-JP" sz="2000" dirty="0"/>
          </a:p>
        </p:txBody>
      </p:sp>
      <p:sp>
        <p:nvSpPr>
          <p:cNvPr id="28" name="テキスト ボックス 27">
            <a:extLst>
              <a:ext uri="{FF2B5EF4-FFF2-40B4-BE49-F238E27FC236}">
                <a16:creationId xmlns:a16="http://schemas.microsoft.com/office/drawing/2014/main" id="{7A98DEDA-7CA2-23CB-9884-AA4B3B9403F3}"/>
              </a:ext>
            </a:extLst>
          </p:cNvPr>
          <p:cNvSpPr txBox="1"/>
          <p:nvPr/>
        </p:nvSpPr>
        <p:spPr>
          <a:xfrm>
            <a:off x="7714212" y="2573817"/>
            <a:ext cx="3709989" cy="400110"/>
          </a:xfrm>
          <a:prstGeom prst="rect">
            <a:avLst/>
          </a:prstGeom>
          <a:noFill/>
        </p:spPr>
        <p:txBody>
          <a:bodyPr wrap="square">
            <a:spAutoFit/>
          </a:bodyPr>
          <a:lstStyle/>
          <a:p>
            <a:pPr algn="ctr"/>
            <a:r>
              <a:rPr lang="ja-JP" altLang="en-US" sz="2000" dirty="0"/>
              <a:t>既存と類似性が高い場合は侵害</a:t>
            </a:r>
            <a:endParaRPr lang="en-US" altLang="ja-JP" sz="2000" dirty="0"/>
          </a:p>
        </p:txBody>
      </p:sp>
      <p:sp>
        <p:nvSpPr>
          <p:cNvPr id="29" name="テキスト ボックス 28">
            <a:extLst>
              <a:ext uri="{FF2B5EF4-FFF2-40B4-BE49-F238E27FC236}">
                <a16:creationId xmlns:a16="http://schemas.microsoft.com/office/drawing/2014/main" id="{9150D14B-62BB-D0BE-A69E-E2A706AE0385}"/>
              </a:ext>
            </a:extLst>
          </p:cNvPr>
          <p:cNvSpPr txBox="1"/>
          <p:nvPr/>
        </p:nvSpPr>
        <p:spPr>
          <a:xfrm>
            <a:off x="7960171" y="4243413"/>
            <a:ext cx="3218070" cy="400110"/>
          </a:xfrm>
          <a:prstGeom prst="rect">
            <a:avLst/>
          </a:prstGeom>
          <a:noFill/>
        </p:spPr>
        <p:txBody>
          <a:bodyPr wrap="square">
            <a:spAutoFit/>
          </a:bodyPr>
          <a:lstStyle/>
          <a:p>
            <a:pPr algn="ctr"/>
            <a:r>
              <a:rPr lang="ja-JP" altLang="en-US" sz="2000" dirty="0"/>
              <a:t>虚偽の個人情報・名誉棄損</a:t>
            </a:r>
            <a:endParaRPr lang="en-US" altLang="ja-JP" sz="2000" dirty="0"/>
          </a:p>
        </p:txBody>
      </p:sp>
      <p:sp>
        <p:nvSpPr>
          <p:cNvPr id="30" name="テキスト ボックス 29">
            <a:extLst>
              <a:ext uri="{FF2B5EF4-FFF2-40B4-BE49-F238E27FC236}">
                <a16:creationId xmlns:a16="http://schemas.microsoft.com/office/drawing/2014/main" id="{0F8CE244-4F74-AF81-C152-93C9AF7C8622}"/>
              </a:ext>
            </a:extLst>
          </p:cNvPr>
          <p:cNvSpPr txBox="1"/>
          <p:nvPr/>
        </p:nvSpPr>
        <p:spPr>
          <a:xfrm>
            <a:off x="7142357" y="2957561"/>
            <a:ext cx="4853698" cy="400110"/>
          </a:xfrm>
          <a:prstGeom prst="rect">
            <a:avLst/>
          </a:prstGeom>
          <a:noFill/>
        </p:spPr>
        <p:txBody>
          <a:bodyPr wrap="square">
            <a:spAutoFit/>
          </a:bodyPr>
          <a:lstStyle/>
          <a:p>
            <a:pPr algn="ctr"/>
            <a:r>
              <a:rPr lang="ja-JP" altLang="en-US" sz="2000" dirty="0"/>
              <a:t>創作的寄与によっては、著作権が発生しない</a:t>
            </a:r>
            <a:endParaRPr lang="en-US" altLang="ja-JP" sz="2000" dirty="0"/>
          </a:p>
        </p:txBody>
      </p:sp>
      <p:sp>
        <p:nvSpPr>
          <p:cNvPr id="31" name="テキスト ボックス 30">
            <a:extLst>
              <a:ext uri="{FF2B5EF4-FFF2-40B4-BE49-F238E27FC236}">
                <a16:creationId xmlns:a16="http://schemas.microsoft.com/office/drawing/2014/main" id="{DA297A19-AA14-4103-0BAF-6C2F1808323C}"/>
              </a:ext>
            </a:extLst>
          </p:cNvPr>
          <p:cNvSpPr txBox="1"/>
          <p:nvPr/>
        </p:nvSpPr>
        <p:spPr>
          <a:xfrm>
            <a:off x="7600820" y="5438922"/>
            <a:ext cx="3936773" cy="400110"/>
          </a:xfrm>
          <a:prstGeom prst="rect">
            <a:avLst/>
          </a:prstGeom>
          <a:noFill/>
        </p:spPr>
        <p:txBody>
          <a:bodyPr wrap="square">
            <a:spAutoFit/>
          </a:bodyPr>
          <a:lstStyle/>
          <a:p>
            <a:pPr algn="ctr"/>
            <a:r>
              <a:rPr lang="ja-JP" altLang="en-US" sz="2000" dirty="0"/>
              <a:t>利用規約によっては、商用利用不可</a:t>
            </a:r>
            <a:endParaRPr lang="en-US" altLang="ja-JP" sz="2000" dirty="0"/>
          </a:p>
        </p:txBody>
      </p:sp>
      <p:sp>
        <p:nvSpPr>
          <p:cNvPr id="32" name="テキスト ボックス 31">
            <a:extLst>
              <a:ext uri="{FF2B5EF4-FFF2-40B4-BE49-F238E27FC236}">
                <a16:creationId xmlns:a16="http://schemas.microsoft.com/office/drawing/2014/main" id="{72AACC6D-B83F-B1C6-17A9-B0E0E82D969E}"/>
              </a:ext>
            </a:extLst>
          </p:cNvPr>
          <p:cNvSpPr txBox="1"/>
          <p:nvPr/>
        </p:nvSpPr>
        <p:spPr>
          <a:xfrm>
            <a:off x="7714212" y="4873811"/>
            <a:ext cx="3709989" cy="461665"/>
          </a:xfrm>
          <a:prstGeom prst="rect">
            <a:avLst/>
          </a:prstGeom>
          <a:solidFill>
            <a:schemeClr val="accent3">
              <a:lumMod val="20000"/>
              <a:lumOff val="80000"/>
            </a:schemeClr>
          </a:solidFill>
          <a:ln>
            <a:solidFill>
              <a:schemeClr val="accent3"/>
            </a:solidFill>
          </a:ln>
        </p:spPr>
        <p:txBody>
          <a:bodyPr wrap="square">
            <a:spAutoFit/>
          </a:bodyPr>
          <a:lstStyle/>
          <a:p>
            <a:pPr algn="ctr"/>
            <a:r>
              <a:rPr lang="ja-JP" altLang="en-US" sz="2400" dirty="0"/>
              <a:t>リスクがある</a:t>
            </a:r>
            <a:endParaRPr lang="en-US" altLang="ja-JP" sz="2400" dirty="0"/>
          </a:p>
        </p:txBody>
      </p:sp>
      <p:sp>
        <p:nvSpPr>
          <p:cNvPr id="33" name="テキスト ボックス 32">
            <a:extLst>
              <a:ext uri="{FF2B5EF4-FFF2-40B4-BE49-F238E27FC236}">
                <a16:creationId xmlns:a16="http://schemas.microsoft.com/office/drawing/2014/main" id="{9756B535-D2D3-2641-F0C3-FE4A738B1EDE}"/>
              </a:ext>
            </a:extLst>
          </p:cNvPr>
          <p:cNvSpPr txBox="1"/>
          <p:nvPr/>
        </p:nvSpPr>
        <p:spPr>
          <a:xfrm>
            <a:off x="8090328" y="5787347"/>
            <a:ext cx="2957756" cy="369332"/>
          </a:xfrm>
          <a:prstGeom prst="rect">
            <a:avLst/>
          </a:prstGeom>
          <a:noFill/>
        </p:spPr>
        <p:txBody>
          <a:bodyPr wrap="square">
            <a:spAutoFit/>
          </a:bodyPr>
          <a:lstStyle/>
          <a:p>
            <a:pPr algn="ctr"/>
            <a:r>
              <a:rPr lang="ja-JP" altLang="en-US" dirty="0"/>
              <a:t>（</a:t>
            </a:r>
            <a:r>
              <a:rPr lang="en-US" altLang="ja-JP" dirty="0" err="1"/>
              <a:t>ChatGPT</a:t>
            </a:r>
            <a:r>
              <a:rPr lang="ja-JP" altLang="en-US" dirty="0"/>
              <a:t>は問題ない）</a:t>
            </a:r>
            <a:endParaRPr lang="en-US" altLang="ja-JP" dirty="0"/>
          </a:p>
        </p:txBody>
      </p:sp>
      <p:sp>
        <p:nvSpPr>
          <p:cNvPr id="35" name="テキスト ボックス 34">
            <a:extLst>
              <a:ext uri="{FF2B5EF4-FFF2-40B4-BE49-F238E27FC236}">
                <a16:creationId xmlns:a16="http://schemas.microsoft.com/office/drawing/2014/main" id="{A4D1F3B9-7791-F2C9-B32F-CD027E1BC303}"/>
              </a:ext>
            </a:extLst>
          </p:cNvPr>
          <p:cNvSpPr txBox="1"/>
          <p:nvPr/>
        </p:nvSpPr>
        <p:spPr>
          <a:xfrm>
            <a:off x="342034" y="6367169"/>
            <a:ext cx="8481574" cy="369332"/>
          </a:xfrm>
          <a:prstGeom prst="rect">
            <a:avLst/>
          </a:prstGeom>
          <a:solidFill>
            <a:schemeClr val="bg1"/>
          </a:solidFill>
        </p:spPr>
        <p:txBody>
          <a:bodyPr wrap="square">
            <a:spAutoFit/>
          </a:bodyPr>
          <a:lstStyle/>
          <a:p>
            <a:r>
              <a:rPr lang="en-US" altLang="ja-JP" dirty="0"/>
              <a:t>https://www.jdla.org/document/?utm_source=prtimes&amp;utm_medium=referral</a:t>
            </a:r>
            <a:endParaRPr lang="ja-JP" altLang="en-US" dirty="0"/>
          </a:p>
        </p:txBody>
      </p:sp>
    </p:spTree>
    <p:extLst>
      <p:ext uri="{BB962C8B-B14F-4D97-AF65-F5344CB8AC3E}">
        <p14:creationId xmlns:p14="http://schemas.microsoft.com/office/powerpoint/2010/main" val="2341804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さらなる民主化</a:t>
            </a:r>
            <a:endParaRPr lang="en-US" sz="2400"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22</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4354615"/>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一方、</a:t>
            </a:r>
            <a:r>
              <a:rPr lang="en-US" altLang="ja-JP" sz="2800" dirty="0"/>
              <a:t>2023</a:t>
            </a:r>
            <a:r>
              <a:rPr lang="ja-JP" altLang="en-US" sz="2800" dirty="0"/>
              <a:t>年</a:t>
            </a:r>
            <a:r>
              <a:rPr lang="en-US" altLang="ja-JP" sz="2800" dirty="0"/>
              <a:t>4</a:t>
            </a:r>
            <a:r>
              <a:rPr lang="ja-JP" altLang="en-US" sz="2800" dirty="0"/>
              <a:t>月以降、拡張機能のリリースが急激に進む</a:t>
            </a:r>
            <a:endParaRPr lang="en-US" altLang="ja-JP" sz="2400" dirty="0"/>
          </a:p>
          <a:p>
            <a:pPr>
              <a:defRPr/>
            </a:pPr>
            <a:r>
              <a:rPr lang="ja-JP" altLang="en-US" sz="2800" dirty="0"/>
              <a:t>プラグイン化と</a:t>
            </a:r>
            <a:r>
              <a:rPr lang="en-US" altLang="ja-JP" sz="2800" dirty="0"/>
              <a:t>web</a:t>
            </a:r>
            <a:r>
              <a:rPr lang="ja-JP" altLang="en-US" sz="2800" dirty="0"/>
              <a:t>ブラウジング機能によって、弱点をカバーし始める</a:t>
            </a:r>
            <a:endParaRPr lang="en-US" altLang="ja-JP" sz="2800" dirty="0"/>
          </a:p>
          <a:p>
            <a:pPr lvl="1">
              <a:defRPr/>
            </a:pPr>
            <a:r>
              <a:rPr lang="en-US" altLang="ja-JP" sz="2400" dirty="0"/>
              <a:t>Google Chrome</a:t>
            </a:r>
            <a:r>
              <a:rPr lang="ja-JP" altLang="en-US" sz="2400" dirty="0"/>
              <a:t>のアドオン機能：</a:t>
            </a:r>
            <a:r>
              <a:rPr lang="en-US" altLang="ja-JP" sz="2400" dirty="0" err="1"/>
              <a:t>webChatGPT</a:t>
            </a:r>
            <a:endParaRPr lang="en-US" altLang="ja-JP" sz="2400" dirty="0"/>
          </a:p>
          <a:p>
            <a:pPr lvl="2">
              <a:defRPr/>
            </a:pPr>
            <a:r>
              <a:rPr lang="en-US" altLang="ja-JP" sz="2000" dirty="0"/>
              <a:t>web</a:t>
            </a:r>
            <a:r>
              <a:rPr lang="ja-JP" altLang="en-US" sz="2000" dirty="0"/>
              <a:t>と繋げて最新情報を検索し、</a:t>
            </a:r>
            <a:r>
              <a:rPr lang="en-US" altLang="ja-JP" sz="2000" dirty="0"/>
              <a:t>URL</a:t>
            </a:r>
            <a:r>
              <a:rPr lang="ja-JP" altLang="en-US" sz="2000" dirty="0"/>
              <a:t>を提示しながら回答する</a:t>
            </a:r>
            <a:endParaRPr lang="en-US" altLang="ja-JP" sz="2000" dirty="0"/>
          </a:p>
          <a:p>
            <a:pPr lvl="1">
              <a:defRPr/>
            </a:pPr>
            <a:r>
              <a:rPr lang="en-US" altLang="ja-JP" sz="2400" dirty="0" err="1"/>
              <a:t>ChatGPT</a:t>
            </a:r>
            <a:r>
              <a:rPr lang="en-US" altLang="ja-JP" sz="2400" dirty="0"/>
              <a:t> plus</a:t>
            </a:r>
            <a:r>
              <a:rPr lang="ja-JP" altLang="en-US" sz="2400" dirty="0"/>
              <a:t>ユーザのバージョンアップ</a:t>
            </a:r>
            <a:endParaRPr lang="en-US" altLang="ja-JP" sz="2400" dirty="0"/>
          </a:p>
          <a:p>
            <a:pPr lvl="2">
              <a:defRPr/>
            </a:pPr>
            <a:r>
              <a:rPr lang="en-US" altLang="ja-JP" sz="2000" dirty="0"/>
              <a:t>web</a:t>
            </a:r>
            <a:r>
              <a:rPr lang="ja-JP" altLang="en-US" sz="2000" dirty="0"/>
              <a:t>ブラウジング</a:t>
            </a:r>
            <a:endParaRPr lang="en-US" altLang="ja-JP" sz="2000" dirty="0"/>
          </a:p>
          <a:p>
            <a:pPr lvl="2">
              <a:defRPr/>
            </a:pPr>
            <a:r>
              <a:rPr lang="ja-JP" altLang="en-US" sz="2000" dirty="0"/>
              <a:t>サードパーティ</a:t>
            </a:r>
            <a:r>
              <a:rPr lang="en-US" altLang="ja-JP" sz="2000" dirty="0"/>
              <a:t>plugin</a:t>
            </a:r>
            <a:r>
              <a:rPr lang="ja-JP" altLang="en-US" sz="2000" dirty="0"/>
              <a:t>の追加：</a:t>
            </a:r>
            <a:r>
              <a:rPr lang="en-US" altLang="ja-JP" sz="2000" dirty="0"/>
              <a:t>Wolfram</a:t>
            </a:r>
            <a:r>
              <a:rPr lang="ja-JP" altLang="en-US" sz="2000" dirty="0"/>
              <a:t>（科学知識、数学など）などを使った回答が可能</a:t>
            </a:r>
            <a:endParaRPr lang="en-US" altLang="ja-JP" sz="2000" dirty="0"/>
          </a:p>
          <a:p>
            <a:pPr lvl="2">
              <a:defRPr/>
            </a:pPr>
            <a:r>
              <a:rPr lang="en-US" altLang="ja-JP" sz="2000" dirty="0"/>
              <a:t>continue</a:t>
            </a:r>
            <a:r>
              <a:rPr lang="ja-JP" altLang="en-US" sz="2000" dirty="0"/>
              <a:t>機能：長文の回答が可能</a:t>
            </a:r>
            <a:endParaRPr lang="en-US" altLang="ja-JP" sz="2000" dirty="0"/>
          </a:p>
          <a:p>
            <a:pPr lvl="1">
              <a:defRPr/>
            </a:pPr>
            <a:r>
              <a:rPr lang="ja-JP" altLang="en-US" sz="2400" dirty="0"/>
              <a:t>別の</a:t>
            </a:r>
            <a:r>
              <a:rPr lang="en-US" altLang="ja-JP" sz="2400" dirty="0"/>
              <a:t>AI</a:t>
            </a:r>
            <a:r>
              <a:rPr lang="ja-JP" altLang="en-US" sz="2400" dirty="0"/>
              <a:t>サービスも対抗して登場：</a:t>
            </a:r>
            <a:r>
              <a:rPr lang="en-US" altLang="ja-JP" sz="2400" dirty="0"/>
              <a:t>Bard, </a:t>
            </a:r>
            <a:r>
              <a:rPr lang="en-US" altLang="ja-JP" sz="2400" dirty="0" err="1"/>
              <a:t>bing</a:t>
            </a:r>
            <a:r>
              <a:rPr lang="en-US" altLang="ja-JP" sz="2400" dirty="0"/>
              <a:t> AI</a:t>
            </a:r>
          </a:p>
          <a:p>
            <a:pPr lvl="2">
              <a:defRPr/>
            </a:pPr>
            <a:r>
              <a:rPr lang="en-US" altLang="ja-JP" sz="2000" dirty="0"/>
              <a:t>web</a:t>
            </a:r>
            <a:r>
              <a:rPr lang="ja-JP" altLang="en-US" sz="2000" dirty="0"/>
              <a:t>ブラウジング機能</a:t>
            </a:r>
            <a:endParaRPr lang="en-US" altLang="ja-JP" sz="20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注意点と今後の動向</a:t>
            </a:r>
          </a:p>
        </p:txBody>
      </p:sp>
      <p:sp>
        <p:nvSpPr>
          <p:cNvPr id="4" name="テキスト ボックス 3">
            <a:extLst>
              <a:ext uri="{FF2B5EF4-FFF2-40B4-BE49-F238E27FC236}">
                <a16:creationId xmlns:a16="http://schemas.microsoft.com/office/drawing/2014/main" id="{3994E480-0987-ED6E-EF42-AD1C008B28F3}"/>
              </a:ext>
            </a:extLst>
          </p:cNvPr>
          <p:cNvSpPr txBox="1"/>
          <p:nvPr/>
        </p:nvSpPr>
        <p:spPr>
          <a:xfrm>
            <a:off x="6217116" y="3010348"/>
            <a:ext cx="1692206" cy="307777"/>
          </a:xfrm>
          <a:prstGeom prst="rect">
            <a:avLst/>
          </a:prstGeom>
          <a:noFill/>
        </p:spPr>
        <p:txBody>
          <a:bodyPr wrap="square">
            <a:spAutoFit/>
          </a:bodyPr>
          <a:lstStyle/>
          <a:p>
            <a:r>
              <a:rPr lang="en-US" altLang="ja-JP" sz="1400" dirty="0"/>
              <a:t>2023</a:t>
            </a:r>
            <a:r>
              <a:rPr lang="ja-JP" altLang="en-US" sz="1400" dirty="0"/>
              <a:t>年</a:t>
            </a:r>
            <a:r>
              <a:rPr lang="en-US" altLang="ja-JP" sz="1400" dirty="0"/>
              <a:t>5</a:t>
            </a:r>
            <a:r>
              <a:rPr lang="ja-JP" altLang="en-US" sz="1400" dirty="0"/>
              <a:t>月</a:t>
            </a:r>
            <a:r>
              <a:rPr lang="en-US" altLang="ja-JP" sz="1400" dirty="0"/>
              <a:t>12</a:t>
            </a:r>
            <a:r>
              <a:rPr lang="ja-JP" altLang="en-US" sz="1400" dirty="0"/>
              <a:t>日</a:t>
            </a:r>
          </a:p>
        </p:txBody>
      </p:sp>
      <p:sp>
        <p:nvSpPr>
          <p:cNvPr id="5" name="正方形/長方形 4">
            <a:extLst>
              <a:ext uri="{FF2B5EF4-FFF2-40B4-BE49-F238E27FC236}">
                <a16:creationId xmlns:a16="http://schemas.microsoft.com/office/drawing/2014/main" id="{A35F49BA-FB6E-DB32-9B16-EEB777ACE4C9}"/>
              </a:ext>
            </a:extLst>
          </p:cNvPr>
          <p:cNvSpPr/>
          <p:nvPr/>
        </p:nvSpPr>
        <p:spPr>
          <a:xfrm>
            <a:off x="9931636" y="2106305"/>
            <a:ext cx="1881991" cy="3846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見た目を改良する</a:t>
            </a:r>
          </a:p>
        </p:txBody>
      </p:sp>
    </p:spTree>
    <p:extLst>
      <p:ext uri="{BB962C8B-B14F-4D97-AF65-F5344CB8AC3E}">
        <p14:creationId xmlns:p14="http://schemas.microsoft.com/office/powerpoint/2010/main" val="778532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p:txBody>
          <a:bodyPr/>
          <a:lstStyle/>
          <a:p>
            <a:r>
              <a:rPr lang="ja-JP" altLang="en-US" dirty="0"/>
              <a:t>まとめ</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23</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1071267"/>
            <a:ext cx="11341887" cy="495336"/>
          </a:xfrm>
        </p:spPr>
        <p:txBody>
          <a:bodyPr/>
          <a:lstStyle/>
          <a:p>
            <a:r>
              <a:rPr lang="ja-JP" altLang="en-US" sz="2800" dirty="0"/>
              <a:t>生成系</a:t>
            </a:r>
            <a:r>
              <a:rPr lang="en-US" altLang="ja-JP" sz="2800" dirty="0"/>
              <a:t>AI</a:t>
            </a:r>
            <a:r>
              <a:rPr lang="ja-JP" altLang="en-US" sz="2800" dirty="0"/>
              <a:t>サービス</a:t>
            </a:r>
            <a:r>
              <a:rPr lang="ja-JP" altLang="en-US" dirty="0"/>
              <a:t>（</a:t>
            </a:r>
            <a:r>
              <a:rPr lang="en-US" altLang="ja-JP" dirty="0" err="1"/>
              <a:t>ChatGPT</a:t>
            </a:r>
            <a:r>
              <a:rPr lang="ja-JP" altLang="en-US" dirty="0"/>
              <a:t>）</a:t>
            </a:r>
            <a:r>
              <a:rPr lang="ja-JP" altLang="en-US" sz="2800" dirty="0"/>
              <a:t>は、人間の意思決定を支援する能力がある。</a:t>
            </a:r>
            <a:endParaRPr lang="en-US" altLang="ja-JP" sz="2800" dirty="0"/>
          </a:p>
          <a:p>
            <a:r>
              <a:rPr lang="ja-JP" altLang="en-US" sz="2800" dirty="0"/>
              <a:t>弱点をカバーする拡張機能の導入によって、</a:t>
            </a:r>
            <a:r>
              <a:rPr lang="en-US" altLang="ja-JP" sz="2800" dirty="0"/>
              <a:t>AI</a:t>
            </a:r>
            <a:r>
              <a:rPr lang="ja-JP" altLang="en-US" sz="2800" dirty="0"/>
              <a:t>の民主化は加速している。</a:t>
            </a:r>
            <a:endParaRPr lang="en-US" altLang="ja-JP" sz="2800" dirty="0"/>
          </a:p>
          <a:p>
            <a:r>
              <a:rPr lang="ja-JP" altLang="en-US" sz="2800" dirty="0"/>
              <a:t>社員は、今後の規制とリスクを留意しながら、社内業務とビジネス展開の両面での本格的な活用法を検討していく必要がある。</a:t>
            </a:r>
            <a:endParaRPr lang="en-US" altLang="ja-JP" sz="2800" dirty="0"/>
          </a:p>
        </p:txBody>
      </p:sp>
    </p:spTree>
    <p:extLst>
      <p:ext uri="{BB962C8B-B14F-4D97-AF65-F5344CB8AC3E}">
        <p14:creationId xmlns:p14="http://schemas.microsoft.com/office/powerpoint/2010/main" val="31133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2B2B343-CF0D-4CE9-8049-5FF23009C315}"/>
              </a:ext>
            </a:extLst>
          </p:cNvPr>
          <p:cNvSpPr>
            <a:spLocks noGrp="1"/>
          </p:cNvSpPr>
          <p:nvPr>
            <p:ph type="sldNum" sz="quarter" idx="11"/>
          </p:nvPr>
        </p:nvSpPr>
        <p:spPr/>
        <p:txBody>
          <a:bodyPr/>
          <a:lstStyle/>
          <a:p>
            <a:fld id="{B3001740-FA51-4383-A84C-3DA006D12C29}" type="slidenum">
              <a:rPr lang="ja-JP" altLang="en-US" smtClean="0"/>
              <a:pPr/>
              <a:t>24</a:t>
            </a:fld>
            <a:endParaRPr lang="ja-JP" altLang="en-US" dirty="0"/>
          </a:p>
        </p:txBody>
      </p:sp>
      <p:sp>
        <p:nvSpPr>
          <p:cNvPr id="3" name="テキスト プレースホルダー 2">
            <a:extLst>
              <a:ext uri="{FF2B5EF4-FFF2-40B4-BE49-F238E27FC236}">
                <a16:creationId xmlns:a16="http://schemas.microsoft.com/office/drawing/2014/main" id="{EC73A151-6AE6-45B0-B969-B764FDC1ADAE}"/>
              </a:ext>
            </a:extLst>
          </p:cNvPr>
          <p:cNvSpPr>
            <a:spLocks noGrp="1"/>
          </p:cNvSpPr>
          <p:nvPr>
            <p:ph type="body" sz="quarter" idx="12"/>
          </p:nvPr>
        </p:nvSpPr>
        <p:spPr/>
        <p:txBody>
          <a:bodyPr/>
          <a:lstStyle/>
          <a:p>
            <a:endParaRPr kumimoji="1" lang="ja-JP" altLang="en-US"/>
          </a:p>
        </p:txBody>
      </p:sp>
    </p:spTree>
    <p:extLst>
      <p:ext uri="{BB962C8B-B14F-4D97-AF65-F5344CB8AC3E}">
        <p14:creationId xmlns:p14="http://schemas.microsoft.com/office/powerpoint/2010/main" val="27449135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p:txBody>
          <a:bodyPr/>
          <a:lstStyle/>
          <a:p>
            <a:r>
              <a:rPr lang="ja-JP" altLang="en-US" dirty="0"/>
              <a:t>まとめ</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25</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1071267"/>
            <a:ext cx="11341887" cy="495336"/>
          </a:xfrm>
        </p:spPr>
        <p:txBody>
          <a:bodyPr/>
          <a:lstStyle/>
          <a:p>
            <a:r>
              <a:rPr lang="en-US" altLang="ja-JP" sz="2800" dirty="0" err="1"/>
              <a:t>ChatGPT</a:t>
            </a:r>
            <a:r>
              <a:rPr lang="ja-JP" altLang="en-US" sz="2800" dirty="0"/>
              <a:t>は、複雑かつ高度な指示にも柔軟に回答する</a:t>
            </a:r>
            <a:r>
              <a:rPr lang="en-US" altLang="ja-JP" sz="2800" dirty="0"/>
              <a:t>AI</a:t>
            </a:r>
            <a:r>
              <a:rPr lang="ja-JP" altLang="en-US" sz="2800" dirty="0"/>
              <a:t>である。</a:t>
            </a:r>
            <a:endParaRPr lang="en-US" altLang="ja-JP" sz="2800" dirty="0"/>
          </a:p>
          <a:p>
            <a:pPr lvl="1"/>
            <a:r>
              <a:rPr lang="ja-JP" altLang="en-US" sz="2400" dirty="0"/>
              <a:t>人間の行動・思考を支援するため、社内業務とビジネス展開の両方の可能性がある</a:t>
            </a:r>
            <a:endParaRPr lang="en-US" altLang="ja-JP" sz="2400" dirty="0"/>
          </a:p>
          <a:p>
            <a:pPr lvl="1"/>
            <a:r>
              <a:rPr lang="ja-JP" altLang="en-US" sz="2400" dirty="0"/>
              <a:t>不完全ながらも、「総合型</a:t>
            </a:r>
            <a:r>
              <a:rPr lang="en-US" altLang="ja-JP" sz="2400" dirty="0"/>
              <a:t>AI</a:t>
            </a:r>
            <a:r>
              <a:rPr lang="ja-JP" altLang="en-US" sz="2400" dirty="0"/>
              <a:t>の価値」を具体的に示す契機となった</a:t>
            </a:r>
            <a:endParaRPr lang="en-US" altLang="ja-JP" sz="2400" dirty="0"/>
          </a:p>
          <a:p>
            <a:endParaRPr lang="en-US" altLang="ja-JP" sz="2800" dirty="0"/>
          </a:p>
          <a:p>
            <a:r>
              <a:rPr lang="ja-JP" altLang="en-US" sz="2800" dirty="0"/>
              <a:t>本格的な活用法については注意点が多いが、。</a:t>
            </a:r>
            <a:endParaRPr lang="en-US" altLang="ja-JP" sz="2800" dirty="0"/>
          </a:p>
          <a:p>
            <a:pPr lvl="1"/>
            <a:r>
              <a:rPr lang="ja-JP" altLang="en-US" sz="2400" dirty="0"/>
              <a:t>ユーザ：指示を工夫する必要し</a:t>
            </a:r>
            <a:endParaRPr lang="en-US" altLang="ja-JP" sz="2400" dirty="0"/>
          </a:p>
          <a:p>
            <a:pPr lvl="1"/>
            <a:r>
              <a:rPr lang="ja-JP" altLang="en-US" sz="2400" dirty="0"/>
              <a:t>横断的なガイドラインの整備がす</a:t>
            </a:r>
            <a:endParaRPr lang="en-US" altLang="ja-JP" sz="2400" dirty="0"/>
          </a:p>
          <a:p>
            <a:pPr lvl="1"/>
            <a:r>
              <a:rPr lang="ja-JP" altLang="en-US" sz="2400" dirty="0"/>
              <a:t>機密情報の入力は避けつつ、回答の正しさや生成物の利用は吟味する必要がある</a:t>
            </a:r>
            <a:endParaRPr lang="en-US" altLang="ja-JP" sz="2400" dirty="0"/>
          </a:p>
        </p:txBody>
      </p:sp>
    </p:spTree>
    <p:extLst>
      <p:ext uri="{BB962C8B-B14F-4D97-AF65-F5344CB8AC3E}">
        <p14:creationId xmlns:p14="http://schemas.microsoft.com/office/powerpoint/2010/main" val="878207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26</a:t>
            </a:fld>
            <a:endParaRPr kumimoji="1" lang="ja-JP" altLang="en-US"/>
          </a:p>
        </p:txBody>
      </p:sp>
      <p:sp>
        <p:nvSpPr>
          <p:cNvPr id="4" name="テキスト ボックス 3">
            <a:extLst>
              <a:ext uri="{FF2B5EF4-FFF2-40B4-BE49-F238E27FC236}">
                <a16:creationId xmlns:a16="http://schemas.microsoft.com/office/drawing/2014/main" id="{1C11E1FC-BAFA-434E-B67E-275B4A573D08}"/>
              </a:ext>
            </a:extLst>
          </p:cNvPr>
          <p:cNvSpPr txBox="1"/>
          <p:nvPr/>
        </p:nvSpPr>
        <p:spPr>
          <a:xfrm>
            <a:off x="571984" y="-20412"/>
            <a:ext cx="4521842" cy="338554"/>
          </a:xfrm>
          <a:prstGeom prst="rect">
            <a:avLst/>
          </a:prstGeom>
          <a:noFill/>
        </p:spPr>
        <p:txBody>
          <a:bodyPr wrap="square" rtlCol="0">
            <a:spAutoFit/>
          </a:bodyPr>
          <a:lstStyle/>
          <a:p>
            <a:r>
              <a:rPr kumimoji="1" lang="ja-JP" altLang="en-US" sz="1600" b="1" dirty="0">
                <a:solidFill>
                  <a:schemeClr val="bg1"/>
                </a:solidFill>
              </a:rPr>
              <a:t>補足</a:t>
            </a:r>
          </a:p>
        </p:txBody>
      </p:sp>
      <p:sp>
        <p:nvSpPr>
          <p:cNvPr id="36" name="タイトル 1">
            <a:extLst>
              <a:ext uri="{FF2B5EF4-FFF2-40B4-BE49-F238E27FC236}">
                <a16:creationId xmlns:a16="http://schemas.microsoft.com/office/drawing/2014/main" id="{9E2104AC-889B-45AC-B8DA-252B99AF2E51}"/>
              </a:ext>
            </a:extLst>
          </p:cNvPr>
          <p:cNvSpPr>
            <a:spLocks noGrp="1"/>
          </p:cNvSpPr>
          <p:nvPr>
            <p:ph type="title"/>
          </p:nvPr>
        </p:nvSpPr>
        <p:spPr>
          <a:xfrm>
            <a:off x="517055" y="241034"/>
            <a:ext cx="11400125" cy="518094"/>
          </a:xfrm>
        </p:spPr>
        <p:txBody>
          <a:bodyPr/>
          <a:lstStyle/>
          <a:p>
            <a:r>
              <a:rPr lang="ja-JP" altLang="en-US" dirty="0"/>
              <a:t>深層学習の躍進①　人間と同等の識別性能</a:t>
            </a:r>
            <a:endParaRPr lang="en-US" dirty="0"/>
          </a:p>
        </p:txBody>
      </p:sp>
      <p:sp>
        <p:nvSpPr>
          <p:cNvPr id="27" name="テキスト プレースホルダー 2">
            <a:extLst>
              <a:ext uri="{FF2B5EF4-FFF2-40B4-BE49-F238E27FC236}">
                <a16:creationId xmlns:a16="http://schemas.microsoft.com/office/drawing/2014/main" id="{262C6CF6-DB9A-4F75-AA07-AB5DF3219F99}"/>
              </a:ext>
            </a:extLst>
          </p:cNvPr>
          <p:cNvSpPr txBox="1">
            <a:spLocks/>
          </p:cNvSpPr>
          <p:nvPr/>
        </p:nvSpPr>
        <p:spPr>
          <a:xfrm>
            <a:off x="517054" y="1015279"/>
            <a:ext cx="11400125" cy="68513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識別精度を飛躍的に向上させ、第</a:t>
            </a:r>
            <a:r>
              <a:rPr lang="en-US" altLang="ja-JP" sz="2800" dirty="0"/>
              <a:t>3</a:t>
            </a:r>
            <a:r>
              <a:rPr lang="ja-JP" altLang="en-US" sz="2800" dirty="0"/>
              <a:t>次</a:t>
            </a:r>
            <a:r>
              <a:rPr lang="en-US" altLang="ja-JP" sz="2800" dirty="0"/>
              <a:t>AI</a:t>
            </a:r>
            <a:r>
              <a:rPr lang="ja-JP" altLang="en-US" sz="2800" dirty="0"/>
              <a:t>ブームを牽引</a:t>
            </a:r>
            <a:endParaRPr lang="en-US" altLang="ja-JP" sz="2800" dirty="0"/>
          </a:p>
        </p:txBody>
      </p:sp>
      <p:pic>
        <p:nvPicPr>
          <p:cNvPr id="1026" name="Picture 2">
            <a:extLst>
              <a:ext uri="{FF2B5EF4-FFF2-40B4-BE49-F238E27FC236}">
                <a16:creationId xmlns:a16="http://schemas.microsoft.com/office/drawing/2014/main" id="{EEF27992-AFA1-453E-A836-17AD14A047FA}"/>
              </a:ext>
            </a:extLst>
          </p:cNvPr>
          <p:cNvPicPr>
            <a:picLocks noChangeAspect="1" noChangeArrowheads="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628611" y="2982956"/>
            <a:ext cx="4876629" cy="3089915"/>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17673ED4-B754-45A0-A5AE-46D930F59622}"/>
              </a:ext>
            </a:extLst>
          </p:cNvPr>
          <p:cNvSpPr txBox="1"/>
          <p:nvPr/>
        </p:nvSpPr>
        <p:spPr>
          <a:xfrm>
            <a:off x="5930243" y="5897002"/>
            <a:ext cx="2205317" cy="261610"/>
          </a:xfrm>
          <a:prstGeom prst="rect">
            <a:avLst/>
          </a:prstGeom>
          <a:noFill/>
        </p:spPr>
        <p:txBody>
          <a:bodyPr wrap="square" rtlCol="0">
            <a:spAutoFit/>
          </a:bodyPr>
          <a:lstStyle/>
          <a:p>
            <a:r>
              <a:rPr lang="en-US" altLang="ja-JP" sz="1100" dirty="0"/>
              <a:t>https://www.eff.org/ai/metrics</a:t>
            </a:r>
            <a:endParaRPr kumimoji="1" lang="ja-JP" altLang="en-US" sz="1100" dirty="0"/>
          </a:p>
        </p:txBody>
      </p:sp>
      <p:sp>
        <p:nvSpPr>
          <p:cNvPr id="8" name="テキスト ボックス 7">
            <a:extLst>
              <a:ext uri="{FF2B5EF4-FFF2-40B4-BE49-F238E27FC236}">
                <a16:creationId xmlns:a16="http://schemas.microsoft.com/office/drawing/2014/main" id="{0DFA347E-FF21-4050-8876-CE1C442493F9}"/>
              </a:ext>
            </a:extLst>
          </p:cNvPr>
          <p:cNvSpPr txBox="1"/>
          <p:nvPr/>
        </p:nvSpPr>
        <p:spPr>
          <a:xfrm>
            <a:off x="6834762" y="2943632"/>
            <a:ext cx="851647" cy="261610"/>
          </a:xfrm>
          <a:prstGeom prst="rect">
            <a:avLst/>
          </a:prstGeom>
          <a:noFill/>
        </p:spPr>
        <p:txBody>
          <a:bodyPr wrap="square" rtlCol="0">
            <a:spAutoFit/>
          </a:bodyPr>
          <a:lstStyle/>
          <a:p>
            <a:r>
              <a:rPr lang="en-US" altLang="ja-JP" sz="1100" dirty="0"/>
              <a:t>(LSVRC)</a:t>
            </a:r>
            <a:endParaRPr kumimoji="1" lang="ja-JP" altLang="en-US" sz="1100" dirty="0"/>
          </a:p>
        </p:txBody>
      </p:sp>
      <p:sp>
        <p:nvSpPr>
          <p:cNvPr id="10" name="吹き出し: 角を丸めた四角形 9">
            <a:extLst>
              <a:ext uri="{FF2B5EF4-FFF2-40B4-BE49-F238E27FC236}">
                <a16:creationId xmlns:a16="http://schemas.microsoft.com/office/drawing/2014/main" id="{C5D793F1-CA2A-42F9-AFFB-A5C7756C4682}"/>
              </a:ext>
            </a:extLst>
          </p:cNvPr>
          <p:cNvSpPr/>
          <p:nvPr/>
        </p:nvSpPr>
        <p:spPr>
          <a:xfrm>
            <a:off x="5930243" y="3761376"/>
            <a:ext cx="1587459" cy="452402"/>
          </a:xfrm>
          <a:prstGeom prst="wedgeRoundRectCallout">
            <a:avLst>
              <a:gd name="adj1" fmla="val -65631"/>
              <a:gd name="adj2" fmla="val 50874"/>
              <a:gd name="adj3" fmla="val 16667"/>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深層学習</a:t>
            </a:r>
            <a:r>
              <a:rPr lang="en-US" altLang="ja-JP" sz="1200" dirty="0"/>
              <a:t>(CNN)</a:t>
            </a:r>
            <a:r>
              <a:rPr lang="ja-JP" altLang="en-US" sz="1400" dirty="0"/>
              <a:t>で一気に向上</a:t>
            </a:r>
          </a:p>
        </p:txBody>
      </p:sp>
      <p:sp>
        <p:nvSpPr>
          <p:cNvPr id="11" name="吹き出し: 角を丸めた四角形 10">
            <a:extLst>
              <a:ext uri="{FF2B5EF4-FFF2-40B4-BE49-F238E27FC236}">
                <a16:creationId xmlns:a16="http://schemas.microsoft.com/office/drawing/2014/main" id="{BD67656E-F94A-43DA-A8DA-38DC223FBCF8}"/>
              </a:ext>
            </a:extLst>
          </p:cNvPr>
          <p:cNvSpPr/>
          <p:nvPr/>
        </p:nvSpPr>
        <p:spPr>
          <a:xfrm>
            <a:off x="4203386" y="4976641"/>
            <a:ext cx="1587458" cy="387923"/>
          </a:xfrm>
          <a:prstGeom prst="wedgeRoundRectCallout">
            <a:avLst>
              <a:gd name="adj1" fmla="val 84020"/>
              <a:gd name="adj2" fmla="val 37008"/>
              <a:gd name="adj3" fmla="val 16667"/>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人間精度を越える</a:t>
            </a:r>
          </a:p>
        </p:txBody>
      </p:sp>
      <p:sp>
        <p:nvSpPr>
          <p:cNvPr id="12" name="テキスト ボックス 11">
            <a:extLst>
              <a:ext uri="{FF2B5EF4-FFF2-40B4-BE49-F238E27FC236}">
                <a16:creationId xmlns:a16="http://schemas.microsoft.com/office/drawing/2014/main" id="{46E3AD6F-B6FC-43AC-B7FA-4AD322B88190}"/>
              </a:ext>
            </a:extLst>
          </p:cNvPr>
          <p:cNvSpPr txBox="1"/>
          <p:nvPr/>
        </p:nvSpPr>
        <p:spPr>
          <a:xfrm>
            <a:off x="4316969" y="2659129"/>
            <a:ext cx="3289112" cy="307777"/>
          </a:xfrm>
          <a:prstGeom prst="rect">
            <a:avLst/>
          </a:prstGeom>
          <a:noFill/>
        </p:spPr>
        <p:txBody>
          <a:bodyPr wrap="square" rtlCol="0">
            <a:spAutoFit/>
          </a:bodyPr>
          <a:lstStyle/>
          <a:p>
            <a:pPr algn="ctr"/>
            <a:r>
              <a:rPr lang="ja-JP" altLang="en-US" sz="1400" dirty="0"/>
              <a:t>画像認識コンペティションのエラー率の推移</a:t>
            </a:r>
            <a:endParaRPr kumimoji="1" lang="ja-JP" altLang="en-US" sz="1400" dirty="0"/>
          </a:p>
        </p:txBody>
      </p:sp>
      <p:sp>
        <p:nvSpPr>
          <p:cNvPr id="13" name="テキスト ボックス 12">
            <a:extLst>
              <a:ext uri="{FF2B5EF4-FFF2-40B4-BE49-F238E27FC236}">
                <a16:creationId xmlns:a16="http://schemas.microsoft.com/office/drawing/2014/main" id="{7C762D1A-B8DB-48DD-9D0A-26A5F8FD560F}"/>
              </a:ext>
            </a:extLst>
          </p:cNvPr>
          <p:cNvSpPr txBox="1"/>
          <p:nvPr/>
        </p:nvSpPr>
        <p:spPr>
          <a:xfrm>
            <a:off x="3815715" y="1700413"/>
            <a:ext cx="4291621" cy="338554"/>
          </a:xfrm>
          <a:prstGeom prst="rect">
            <a:avLst/>
          </a:prstGeom>
          <a:noFill/>
        </p:spPr>
        <p:txBody>
          <a:bodyPr wrap="square" rtlCol="0">
            <a:spAutoFit/>
          </a:bodyPr>
          <a:lstStyle/>
          <a:p>
            <a:pPr algn="ctr"/>
            <a:r>
              <a:rPr lang="ja-JP" altLang="en-US" sz="1600" b="1" dirty="0"/>
              <a:t>パターン認識で飛躍的な精度向上</a:t>
            </a:r>
            <a:endParaRPr kumimoji="1" lang="ja-JP" altLang="en-US" sz="1600" b="1" dirty="0"/>
          </a:p>
        </p:txBody>
      </p:sp>
      <p:cxnSp>
        <p:nvCxnSpPr>
          <p:cNvPr id="14" name="直線コネクタ 13">
            <a:extLst>
              <a:ext uri="{FF2B5EF4-FFF2-40B4-BE49-F238E27FC236}">
                <a16:creationId xmlns:a16="http://schemas.microsoft.com/office/drawing/2014/main" id="{1D36F501-A17C-4701-8215-C58A73DA3B3D}"/>
              </a:ext>
            </a:extLst>
          </p:cNvPr>
          <p:cNvCxnSpPr>
            <a:cxnSpLocks/>
          </p:cNvCxnSpPr>
          <p:nvPr/>
        </p:nvCxnSpPr>
        <p:spPr>
          <a:xfrm flipH="1">
            <a:off x="3815715" y="2056845"/>
            <a:ext cx="4319845"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C0866F6D-8740-4968-BC77-DFC109AB16B4}"/>
              </a:ext>
            </a:extLst>
          </p:cNvPr>
          <p:cNvSpPr txBox="1"/>
          <p:nvPr/>
        </p:nvSpPr>
        <p:spPr>
          <a:xfrm>
            <a:off x="457201" y="2135909"/>
            <a:ext cx="2841811" cy="523220"/>
          </a:xfrm>
          <a:prstGeom prst="rect">
            <a:avLst/>
          </a:prstGeom>
          <a:noFill/>
        </p:spPr>
        <p:txBody>
          <a:bodyPr wrap="square" rtlCol="0">
            <a:spAutoFit/>
          </a:bodyPr>
          <a:lstStyle/>
          <a:p>
            <a:pPr algn="ctr"/>
            <a:r>
              <a:rPr lang="ja-JP" altLang="en-US" sz="1400" dirty="0">
                <a:solidFill>
                  <a:schemeClr val="accent1"/>
                </a:solidFill>
              </a:rPr>
              <a:t>大量のデータから特徴を自動抽出し、隠れた規則性を学習</a:t>
            </a:r>
            <a:endParaRPr kumimoji="1" lang="ja-JP" altLang="en-US" sz="1400" dirty="0">
              <a:solidFill>
                <a:schemeClr val="accent1"/>
              </a:solidFill>
            </a:endParaRPr>
          </a:p>
        </p:txBody>
      </p:sp>
      <p:sp>
        <p:nvSpPr>
          <p:cNvPr id="17" name="テキスト ボックス 16">
            <a:extLst>
              <a:ext uri="{FF2B5EF4-FFF2-40B4-BE49-F238E27FC236}">
                <a16:creationId xmlns:a16="http://schemas.microsoft.com/office/drawing/2014/main" id="{3D1BDD83-6F68-4C26-BB17-A31A18952ACE}"/>
              </a:ext>
            </a:extLst>
          </p:cNvPr>
          <p:cNvSpPr txBox="1"/>
          <p:nvPr/>
        </p:nvSpPr>
        <p:spPr>
          <a:xfrm>
            <a:off x="764801" y="1700413"/>
            <a:ext cx="2226611" cy="338554"/>
          </a:xfrm>
          <a:prstGeom prst="rect">
            <a:avLst/>
          </a:prstGeom>
          <a:noFill/>
        </p:spPr>
        <p:txBody>
          <a:bodyPr wrap="square" rtlCol="0">
            <a:spAutoFit/>
          </a:bodyPr>
          <a:lstStyle/>
          <a:p>
            <a:pPr algn="ctr"/>
            <a:r>
              <a:rPr lang="ja-JP" altLang="en-US" sz="1600" b="1" dirty="0"/>
              <a:t>特徴抽出と解きほぐし</a:t>
            </a:r>
            <a:endParaRPr kumimoji="1" lang="ja-JP" altLang="en-US" sz="1600" b="1" dirty="0"/>
          </a:p>
        </p:txBody>
      </p:sp>
      <p:cxnSp>
        <p:nvCxnSpPr>
          <p:cNvPr id="19" name="直線コネクタ 18">
            <a:extLst>
              <a:ext uri="{FF2B5EF4-FFF2-40B4-BE49-F238E27FC236}">
                <a16:creationId xmlns:a16="http://schemas.microsoft.com/office/drawing/2014/main" id="{0495A37E-6257-4A6B-BBA3-A0620383EEB3}"/>
              </a:ext>
            </a:extLst>
          </p:cNvPr>
          <p:cNvCxnSpPr>
            <a:cxnSpLocks/>
          </p:cNvCxnSpPr>
          <p:nvPr/>
        </p:nvCxnSpPr>
        <p:spPr>
          <a:xfrm flipH="1">
            <a:off x="220325" y="2056845"/>
            <a:ext cx="323425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5" name="図 14">
            <a:extLst>
              <a:ext uri="{FF2B5EF4-FFF2-40B4-BE49-F238E27FC236}">
                <a16:creationId xmlns:a16="http://schemas.microsoft.com/office/drawing/2014/main" id="{C413C08F-3E74-4686-B7C2-2B9CFACFBD58}"/>
              </a:ext>
            </a:extLst>
          </p:cNvPr>
          <p:cNvPicPr>
            <a:picLocks noChangeAspect="1"/>
          </p:cNvPicPr>
          <p:nvPr/>
        </p:nvPicPr>
        <p:blipFill rotWithShape="1">
          <a:blip r:embed="rId3"/>
          <a:srcRect l="6589" t="16087" r="43679"/>
          <a:stretch/>
        </p:blipFill>
        <p:spPr>
          <a:xfrm>
            <a:off x="571984" y="2955787"/>
            <a:ext cx="2530933" cy="3202825"/>
          </a:xfrm>
          <a:prstGeom prst="rect">
            <a:avLst/>
          </a:prstGeom>
        </p:spPr>
      </p:pic>
      <p:sp>
        <p:nvSpPr>
          <p:cNvPr id="24" name="テキスト ボックス 23">
            <a:extLst>
              <a:ext uri="{FF2B5EF4-FFF2-40B4-BE49-F238E27FC236}">
                <a16:creationId xmlns:a16="http://schemas.microsoft.com/office/drawing/2014/main" id="{24C00CEB-0539-4659-94FE-1662F165EDCD}"/>
              </a:ext>
            </a:extLst>
          </p:cNvPr>
          <p:cNvSpPr txBox="1"/>
          <p:nvPr/>
        </p:nvSpPr>
        <p:spPr>
          <a:xfrm>
            <a:off x="4316969" y="2661992"/>
            <a:ext cx="3289112" cy="307777"/>
          </a:xfrm>
          <a:prstGeom prst="rect">
            <a:avLst/>
          </a:prstGeom>
          <a:noFill/>
        </p:spPr>
        <p:txBody>
          <a:bodyPr wrap="square" rtlCol="0">
            <a:spAutoFit/>
          </a:bodyPr>
          <a:lstStyle/>
          <a:p>
            <a:pPr algn="ctr"/>
            <a:r>
              <a:rPr lang="ja-JP" altLang="en-US" sz="1400" dirty="0"/>
              <a:t>画像認識コンペティションのエラー率の推移</a:t>
            </a:r>
            <a:endParaRPr kumimoji="1" lang="ja-JP" altLang="en-US" sz="1400" dirty="0"/>
          </a:p>
        </p:txBody>
      </p:sp>
      <p:sp>
        <p:nvSpPr>
          <p:cNvPr id="25" name="テキスト ボックス 24">
            <a:extLst>
              <a:ext uri="{FF2B5EF4-FFF2-40B4-BE49-F238E27FC236}">
                <a16:creationId xmlns:a16="http://schemas.microsoft.com/office/drawing/2014/main" id="{5D6F1A96-E07F-4F8F-9D65-6FA979B1BAD9}"/>
              </a:ext>
            </a:extLst>
          </p:cNvPr>
          <p:cNvSpPr txBox="1"/>
          <p:nvPr/>
        </p:nvSpPr>
        <p:spPr>
          <a:xfrm>
            <a:off x="1286669" y="2653570"/>
            <a:ext cx="1182874" cy="307777"/>
          </a:xfrm>
          <a:prstGeom prst="rect">
            <a:avLst/>
          </a:prstGeom>
          <a:noFill/>
        </p:spPr>
        <p:txBody>
          <a:bodyPr wrap="square" rtlCol="0">
            <a:spAutoFit/>
          </a:bodyPr>
          <a:lstStyle/>
          <a:p>
            <a:pPr algn="ctr"/>
            <a:r>
              <a:rPr lang="en-US" altLang="ja-JP" sz="1400" dirty="0"/>
              <a:t>Google</a:t>
            </a:r>
            <a:r>
              <a:rPr lang="ja-JP" altLang="en-US" sz="1400" dirty="0"/>
              <a:t>の猫</a:t>
            </a:r>
            <a:endParaRPr kumimoji="1" lang="ja-JP" altLang="en-US" sz="1400" dirty="0"/>
          </a:p>
        </p:txBody>
      </p:sp>
      <p:sp>
        <p:nvSpPr>
          <p:cNvPr id="26" name="テキスト ボックス 25">
            <a:extLst>
              <a:ext uri="{FF2B5EF4-FFF2-40B4-BE49-F238E27FC236}">
                <a16:creationId xmlns:a16="http://schemas.microsoft.com/office/drawing/2014/main" id="{C38FE59B-D26D-40AD-90ED-672D8636EDC2}"/>
              </a:ext>
            </a:extLst>
          </p:cNvPr>
          <p:cNvSpPr txBox="1"/>
          <p:nvPr/>
        </p:nvSpPr>
        <p:spPr>
          <a:xfrm>
            <a:off x="2246125" y="5897002"/>
            <a:ext cx="2406557" cy="261610"/>
          </a:xfrm>
          <a:prstGeom prst="rect">
            <a:avLst/>
          </a:prstGeom>
          <a:noFill/>
        </p:spPr>
        <p:txBody>
          <a:bodyPr wrap="square" rtlCol="0">
            <a:spAutoFit/>
          </a:bodyPr>
          <a:lstStyle/>
          <a:p>
            <a:r>
              <a:rPr lang="en-US" altLang="ja-JP" sz="1100" dirty="0"/>
              <a:t>https://icml.cc/2012/papers/73.pdf</a:t>
            </a:r>
            <a:endParaRPr kumimoji="1" lang="ja-JP" altLang="en-US" sz="1100" dirty="0"/>
          </a:p>
        </p:txBody>
      </p:sp>
      <p:sp>
        <p:nvSpPr>
          <p:cNvPr id="28" name="テキスト ボックス 27">
            <a:extLst>
              <a:ext uri="{FF2B5EF4-FFF2-40B4-BE49-F238E27FC236}">
                <a16:creationId xmlns:a16="http://schemas.microsoft.com/office/drawing/2014/main" id="{E47E42A9-D082-4545-A66E-C6EE1D678FB9}"/>
              </a:ext>
            </a:extLst>
          </p:cNvPr>
          <p:cNvSpPr txBox="1"/>
          <p:nvPr/>
        </p:nvSpPr>
        <p:spPr>
          <a:xfrm>
            <a:off x="4578482" y="2134478"/>
            <a:ext cx="2703522" cy="523220"/>
          </a:xfrm>
          <a:prstGeom prst="rect">
            <a:avLst/>
          </a:prstGeom>
          <a:noFill/>
        </p:spPr>
        <p:txBody>
          <a:bodyPr wrap="square" rtlCol="0">
            <a:spAutoFit/>
          </a:bodyPr>
          <a:lstStyle/>
          <a:p>
            <a:pPr algn="ctr"/>
            <a:r>
              <a:rPr lang="ja-JP" altLang="en-US" sz="1400" dirty="0">
                <a:solidFill>
                  <a:schemeClr val="accent1"/>
                </a:solidFill>
              </a:rPr>
              <a:t>画像・音声認識では</a:t>
            </a:r>
            <a:endParaRPr lang="en-US" altLang="ja-JP" sz="1400" dirty="0">
              <a:solidFill>
                <a:schemeClr val="accent1"/>
              </a:solidFill>
            </a:endParaRPr>
          </a:p>
          <a:p>
            <a:pPr algn="ctr"/>
            <a:r>
              <a:rPr lang="ja-JP" altLang="en-US" sz="1400" dirty="0">
                <a:solidFill>
                  <a:schemeClr val="accent1"/>
                </a:solidFill>
              </a:rPr>
              <a:t>人間を超える識別能力を達成</a:t>
            </a:r>
            <a:endParaRPr kumimoji="1" lang="ja-JP" altLang="en-US" sz="1400" dirty="0">
              <a:solidFill>
                <a:schemeClr val="accent1"/>
              </a:solidFill>
            </a:endParaRPr>
          </a:p>
        </p:txBody>
      </p:sp>
      <p:sp>
        <p:nvSpPr>
          <p:cNvPr id="30" name="テキスト ボックス 29">
            <a:extLst>
              <a:ext uri="{FF2B5EF4-FFF2-40B4-BE49-F238E27FC236}">
                <a16:creationId xmlns:a16="http://schemas.microsoft.com/office/drawing/2014/main" id="{D45C4005-C577-47EB-A4BA-469A513597E1}"/>
              </a:ext>
            </a:extLst>
          </p:cNvPr>
          <p:cNvSpPr txBox="1"/>
          <p:nvPr/>
        </p:nvSpPr>
        <p:spPr>
          <a:xfrm>
            <a:off x="8480450" y="1700413"/>
            <a:ext cx="3436729" cy="338554"/>
          </a:xfrm>
          <a:prstGeom prst="rect">
            <a:avLst/>
          </a:prstGeom>
          <a:noFill/>
        </p:spPr>
        <p:txBody>
          <a:bodyPr wrap="square" rtlCol="0">
            <a:spAutoFit/>
          </a:bodyPr>
          <a:lstStyle/>
          <a:p>
            <a:pPr algn="ctr"/>
            <a:r>
              <a:rPr lang="ja-JP" altLang="en-US" sz="1600" b="1" dirty="0"/>
              <a:t>様々な応用に展開</a:t>
            </a:r>
            <a:endParaRPr kumimoji="1" lang="ja-JP" altLang="en-US" sz="1600" b="1" dirty="0"/>
          </a:p>
        </p:txBody>
      </p:sp>
      <p:cxnSp>
        <p:nvCxnSpPr>
          <p:cNvPr id="31" name="直線コネクタ 30">
            <a:extLst>
              <a:ext uri="{FF2B5EF4-FFF2-40B4-BE49-F238E27FC236}">
                <a16:creationId xmlns:a16="http://schemas.microsoft.com/office/drawing/2014/main" id="{4E7BB1BF-BD34-4CF6-86F6-E6E0AECCB2EF}"/>
              </a:ext>
            </a:extLst>
          </p:cNvPr>
          <p:cNvCxnSpPr>
            <a:cxnSpLocks/>
          </p:cNvCxnSpPr>
          <p:nvPr/>
        </p:nvCxnSpPr>
        <p:spPr>
          <a:xfrm flipH="1">
            <a:off x="8567994" y="2056845"/>
            <a:ext cx="3349185"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四角形: 角を丸くする 28">
            <a:extLst>
              <a:ext uri="{FF2B5EF4-FFF2-40B4-BE49-F238E27FC236}">
                <a16:creationId xmlns:a16="http://schemas.microsoft.com/office/drawing/2014/main" id="{AA977518-6CFD-43BA-8E91-3E67BCDC5527}"/>
              </a:ext>
            </a:extLst>
          </p:cNvPr>
          <p:cNvSpPr/>
          <p:nvPr/>
        </p:nvSpPr>
        <p:spPr>
          <a:xfrm>
            <a:off x="8567996" y="3019645"/>
            <a:ext cx="1445580" cy="572638"/>
          </a:xfrm>
          <a:prstGeom prst="round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分類</a:t>
            </a:r>
          </a:p>
        </p:txBody>
      </p:sp>
      <p:sp>
        <p:nvSpPr>
          <p:cNvPr id="40" name="四角形: 角を丸くする 39">
            <a:extLst>
              <a:ext uri="{FF2B5EF4-FFF2-40B4-BE49-F238E27FC236}">
                <a16:creationId xmlns:a16="http://schemas.microsoft.com/office/drawing/2014/main" id="{EE8695E3-95E7-40D1-A3A3-FE94B43CEC41}"/>
              </a:ext>
            </a:extLst>
          </p:cNvPr>
          <p:cNvSpPr/>
          <p:nvPr/>
        </p:nvSpPr>
        <p:spPr>
          <a:xfrm>
            <a:off x="8567995" y="4062023"/>
            <a:ext cx="1445581" cy="572638"/>
          </a:xfrm>
          <a:prstGeom prst="round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異常検知</a:t>
            </a:r>
          </a:p>
        </p:txBody>
      </p:sp>
      <p:sp>
        <p:nvSpPr>
          <p:cNvPr id="41" name="四角形: 角を丸くする 40">
            <a:extLst>
              <a:ext uri="{FF2B5EF4-FFF2-40B4-BE49-F238E27FC236}">
                <a16:creationId xmlns:a16="http://schemas.microsoft.com/office/drawing/2014/main" id="{10DD6499-A1D2-48AB-9402-5E58CA084EDC}"/>
              </a:ext>
            </a:extLst>
          </p:cNvPr>
          <p:cNvSpPr/>
          <p:nvPr/>
        </p:nvSpPr>
        <p:spPr>
          <a:xfrm>
            <a:off x="8567996" y="5117918"/>
            <a:ext cx="1445580" cy="572638"/>
          </a:xfrm>
          <a:prstGeom prst="round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予測</a:t>
            </a:r>
          </a:p>
        </p:txBody>
      </p:sp>
      <p:sp>
        <p:nvSpPr>
          <p:cNvPr id="42" name="テキスト ボックス 41">
            <a:extLst>
              <a:ext uri="{FF2B5EF4-FFF2-40B4-BE49-F238E27FC236}">
                <a16:creationId xmlns:a16="http://schemas.microsoft.com/office/drawing/2014/main" id="{1E55D05F-A8F1-458C-B8D3-A9ACF64C3B23}"/>
              </a:ext>
            </a:extLst>
          </p:cNvPr>
          <p:cNvSpPr txBox="1"/>
          <p:nvPr/>
        </p:nvSpPr>
        <p:spPr>
          <a:xfrm>
            <a:off x="8847053" y="2143813"/>
            <a:ext cx="2703522" cy="523220"/>
          </a:xfrm>
          <a:prstGeom prst="rect">
            <a:avLst/>
          </a:prstGeom>
          <a:noFill/>
        </p:spPr>
        <p:txBody>
          <a:bodyPr wrap="square" rtlCol="0">
            <a:spAutoFit/>
          </a:bodyPr>
          <a:lstStyle/>
          <a:p>
            <a:pPr algn="ctr"/>
            <a:r>
              <a:rPr lang="ja-JP" altLang="en-US" sz="1400" dirty="0">
                <a:solidFill>
                  <a:schemeClr val="accent1"/>
                </a:solidFill>
              </a:rPr>
              <a:t>様々な特定用途においても展開し、高い性能を発揮</a:t>
            </a:r>
            <a:endParaRPr kumimoji="1" lang="ja-JP" altLang="en-US" sz="1400" dirty="0">
              <a:solidFill>
                <a:schemeClr val="accent1"/>
              </a:solidFill>
            </a:endParaRPr>
          </a:p>
        </p:txBody>
      </p:sp>
      <p:sp>
        <p:nvSpPr>
          <p:cNvPr id="43" name="テキスト ボックス 42">
            <a:extLst>
              <a:ext uri="{FF2B5EF4-FFF2-40B4-BE49-F238E27FC236}">
                <a16:creationId xmlns:a16="http://schemas.microsoft.com/office/drawing/2014/main" id="{A20206C1-0B47-4261-8591-3969DCE28AC4}"/>
              </a:ext>
            </a:extLst>
          </p:cNvPr>
          <p:cNvSpPr txBox="1"/>
          <p:nvPr/>
        </p:nvSpPr>
        <p:spPr>
          <a:xfrm>
            <a:off x="10102609" y="3069063"/>
            <a:ext cx="1840847" cy="523220"/>
          </a:xfrm>
          <a:prstGeom prst="rect">
            <a:avLst/>
          </a:prstGeom>
          <a:noFill/>
        </p:spPr>
        <p:txBody>
          <a:bodyPr wrap="square" rtlCol="0">
            <a:spAutoFit/>
          </a:bodyPr>
          <a:lstStyle/>
          <a:p>
            <a:pPr algn="ctr"/>
            <a:r>
              <a:rPr lang="ja-JP" altLang="en-US" sz="1400" dirty="0"/>
              <a:t>画像認識、音声認識、</a:t>
            </a:r>
            <a:endParaRPr lang="en-US" altLang="ja-JP" sz="1400" dirty="0"/>
          </a:p>
          <a:p>
            <a:pPr algn="ctr"/>
            <a:r>
              <a:rPr kumimoji="1" lang="ja-JP" altLang="en-US" sz="1400" dirty="0"/>
              <a:t>文書分類</a:t>
            </a:r>
            <a:r>
              <a:rPr kumimoji="1" lang="en-US" altLang="ja-JP" sz="1400" dirty="0"/>
              <a:t>…</a:t>
            </a:r>
            <a:endParaRPr kumimoji="1" lang="ja-JP" altLang="en-US" sz="1400" dirty="0"/>
          </a:p>
        </p:txBody>
      </p:sp>
      <p:sp>
        <p:nvSpPr>
          <p:cNvPr id="44" name="テキスト ボックス 43">
            <a:extLst>
              <a:ext uri="{FF2B5EF4-FFF2-40B4-BE49-F238E27FC236}">
                <a16:creationId xmlns:a16="http://schemas.microsoft.com/office/drawing/2014/main" id="{20BC33CC-E831-4D0E-9EEB-20AAAC7E6A2E}"/>
              </a:ext>
            </a:extLst>
          </p:cNvPr>
          <p:cNvSpPr txBox="1"/>
          <p:nvPr/>
        </p:nvSpPr>
        <p:spPr>
          <a:xfrm>
            <a:off x="10102609" y="4086732"/>
            <a:ext cx="1840847" cy="523220"/>
          </a:xfrm>
          <a:prstGeom prst="rect">
            <a:avLst/>
          </a:prstGeom>
          <a:noFill/>
        </p:spPr>
        <p:txBody>
          <a:bodyPr wrap="square" rtlCol="0">
            <a:spAutoFit/>
          </a:bodyPr>
          <a:lstStyle/>
          <a:p>
            <a:pPr algn="ctr"/>
            <a:r>
              <a:rPr lang="ja-JP" altLang="en-US" sz="1400" dirty="0"/>
              <a:t>故障予兆、製品検査、</a:t>
            </a:r>
            <a:endParaRPr lang="en-US" altLang="ja-JP" sz="1400" dirty="0"/>
          </a:p>
          <a:p>
            <a:pPr algn="ctr"/>
            <a:r>
              <a:rPr kumimoji="1" lang="ja-JP" altLang="en-US" sz="1400" dirty="0"/>
              <a:t>不正検知</a:t>
            </a:r>
            <a:r>
              <a:rPr kumimoji="1" lang="en-US" altLang="ja-JP" sz="1400" dirty="0"/>
              <a:t>…</a:t>
            </a:r>
            <a:endParaRPr kumimoji="1" lang="ja-JP" altLang="en-US" sz="1400" dirty="0"/>
          </a:p>
        </p:txBody>
      </p:sp>
      <p:sp>
        <p:nvSpPr>
          <p:cNvPr id="45" name="テキスト ボックス 44">
            <a:extLst>
              <a:ext uri="{FF2B5EF4-FFF2-40B4-BE49-F238E27FC236}">
                <a16:creationId xmlns:a16="http://schemas.microsoft.com/office/drawing/2014/main" id="{EC2A841C-1AAC-41DF-BC10-F89927BE2EE0}"/>
              </a:ext>
            </a:extLst>
          </p:cNvPr>
          <p:cNvSpPr txBox="1"/>
          <p:nvPr/>
        </p:nvSpPr>
        <p:spPr>
          <a:xfrm>
            <a:off x="10076332" y="5142627"/>
            <a:ext cx="1840847" cy="523220"/>
          </a:xfrm>
          <a:prstGeom prst="rect">
            <a:avLst/>
          </a:prstGeom>
          <a:noFill/>
        </p:spPr>
        <p:txBody>
          <a:bodyPr wrap="square" rtlCol="0">
            <a:spAutoFit/>
          </a:bodyPr>
          <a:lstStyle/>
          <a:p>
            <a:pPr algn="ctr"/>
            <a:r>
              <a:rPr lang="ja-JP" altLang="en-US" sz="1400" dirty="0"/>
              <a:t>需要予測、行動予測、</a:t>
            </a:r>
            <a:endParaRPr lang="en-US" altLang="ja-JP" sz="1400" dirty="0"/>
          </a:p>
          <a:p>
            <a:pPr algn="ctr"/>
            <a:r>
              <a:rPr kumimoji="1" lang="ja-JP" altLang="en-US" sz="1400" dirty="0"/>
              <a:t>推薦</a:t>
            </a:r>
            <a:r>
              <a:rPr kumimoji="1" lang="en-US" altLang="ja-JP" sz="1400" dirty="0"/>
              <a:t>…</a:t>
            </a:r>
            <a:endParaRPr kumimoji="1" lang="ja-JP" altLang="en-US" sz="1400" dirty="0"/>
          </a:p>
        </p:txBody>
      </p:sp>
    </p:spTree>
    <p:extLst>
      <p:ext uri="{BB962C8B-B14F-4D97-AF65-F5344CB8AC3E}">
        <p14:creationId xmlns:p14="http://schemas.microsoft.com/office/powerpoint/2010/main" val="2540968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正方形/長方形 78">
            <a:extLst>
              <a:ext uri="{FF2B5EF4-FFF2-40B4-BE49-F238E27FC236}">
                <a16:creationId xmlns:a16="http://schemas.microsoft.com/office/drawing/2014/main" id="{D50D98BE-F874-4718-BF48-4E5CCC46ECA5}"/>
              </a:ext>
            </a:extLst>
          </p:cNvPr>
          <p:cNvSpPr/>
          <p:nvPr/>
        </p:nvSpPr>
        <p:spPr>
          <a:xfrm>
            <a:off x="6672916" y="5309972"/>
            <a:ext cx="2151239" cy="88699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3" name="直線矢印コネクタ 22">
            <a:extLst>
              <a:ext uri="{FF2B5EF4-FFF2-40B4-BE49-F238E27FC236}">
                <a16:creationId xmlns:a16="http://schemas.microsoft.com/office/drawing/2014/main" id="{64936299-486F-4FD6-B581-2E7A18055ACE}"/>
              </a:ext>
            </a:extLst>
          </p:cNvPr>
          <p:cNvCxnSpPr>
            <a:cxnSpLocks/>
            <a:stCxn id="28" idx="3"/>
            <a:endCxn id="25" idx="1"/>
          </p:cNvCxnSpPr>
          <p:nvPr/>
        </p:nvCxnSpPr>
        <p:spPr>
          <a:xfrm>
            <a:off x="831086" y="4142053"/>
            <a:ext cx="570832" cy="345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27</a:t>
            </a:fld>
            <a:endParaRPr kumimoji="1" lang="ja-JP" altLang="en-US"/>
          </a:p>
        </p:txBody>
      </p:sp>
      <p:sp>
        <p:nvSpPr>
          <p:cNvPr id="36" name="タイトル 1">
            <a:extLst>
              <a:ext uri="{FF2B5EF4-FFF2-40B4-BE49-F238E27FC236}">
                <a16:creationId xmlns:a16="http://schemas.microsoft.com/office/drawing/2014/main" id="{9E2104AC-889B-45AC-B8DA-252B99AF2E51}"/>
              </a:ext>
            </a:extLst>
          </p:cNvPr>
          <p:cNvSpPr>
            <a:spLocks noGrp="1"/>
          </p:cNvSpPr>
          <p:nvPr>
            <p:ph type="title"/>
          </p:nvPr>
        </p:nvSpPr>
        <p:spPr>
          <a:xfrm>
            <a:off x="517055" y="241034"/>
            <a:ext cx="11400125" cy="518094"/>
          </a:xfrm>
        </p:spPr>
        <p:txBody>
          <a:bodyPr/>
          <a:lstStyle/>
          <a:p>
            <a:r>
              <a:rPr lang="ja-JP" altLang="en-US" dirty="0"/>
              <a:t>深層学習の躍進②　生成・変換の発展</a:t>
            </a:r>
            <a:endParaRPr lang="en-US" dirty="0"/>
          </a:p>
        </p:txBody>
      </p:sp>
      <p:sp>
        <p:nvSpPr>
          <p:cNvPr id="27" name="テキスト プレースホルダー 2">
            <a:extLst>
              <a:ext uri="{FF2B5EF4-FFF2-40B4-BE49-F238E27FC236}">
                <a16:creationId xmlns:a16="http://schemas.microsoft.com/office/drawing/2014/main" id="{262C6CF6-DB9A-4F75-AA07-AB5DF3219F99}"/>
              </a:ext>
            </a:extLst>
          </p:cNvPr>
          <p:cNvSpPr txBox="1">
            <a:spLocks/>
          </p:cNvSpPr>
          <p:nvPr/>
        </p:nvSpPr>
        <p:spPr>
          <a:xfrm>
            <a:off x="517054" y="1020574"/>
            <a:ext cx="11400125" cy="1045387"/>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自然で多様な画像・言語の生成・変換が可能に</a:t>
            </a:r>
            <a:endParaRPr lang="en-US" altLang="ja-JP" sz="2800" dirty="0"/>
          </a:p>
          <a:p>
            <a:pPr>
              <a:defRPr/>
            </a:pPr>
            <a:r>
              <a:rPr lang="ja-JP" altLang="en-US" sz="2800" dirty="0"/>
              <a:t>画像・言語・マルチモーダル処理の手法が発展し、生成・変換系の応用拡大</a:t>
            </a:r>
            <a:endParaRPr lang="en-US" altLang="ja-JP" sz="2800" dirty="0"/>
          </a:p>
        </p:txBody>
      </p:sp>
      <p:sp>
        <p:nvSpPr>
          <p:cNvPr id="6" name="テキスト ボックス 5">
            <a:extLst>
              <a:ext uri="{FF2B5EF4-FFF2-40B4-BE49-F238E27FC236}">
                <a16:creationId xmlns:a16="http://schemas.microsoft.com/office/drawing/2014/main" id="{71635520-778F-4F9A-BFD4-65CCEE19CEF3}"/>
              </a:ext>
            </a:extLst>
          </p:cNvPr>
          <p:cNvSpPr txBox="1"/>
          <p:nvPr/>
        </p:nvSpPr>
        <p:spPr>
          <a:xfrm>
            <a:off x="3888252" y="2556453"/>
            <a:ext cx="2073278" cy="523220"/>
          </a:xfrm>
          <a:prstGeom prst="rect">
            <a:avLst/>
          </a:prstGeom>
          <a:noFill/>
        </p:spPr>
        <p:txBody>
          <a:bodyPr wrap="square" rtlCol="0">
            <a:spAutoFit/>
          </a:bodyPr>
          <a:lstStyle/>
          <a:p>
            <a:pPr algn="ctr"/>
            <a:r>
              <a:rPr lang="ja-JP" altLang="en-US" sz="1400" dirty="0">
                <a:solidFill>
                  <a:schemeClr val="accent1"/>
                </a:solidFill>
              </a:rPr>
              <a:t>高品質で多様な</a:t>
            </a:r>
            <a:endParaRPr lang="en-US" altLang="ja-JP" sz="1400" dirty="0">
              <a:solidFill>
                <a:schemeClr val="accent1"/>
              </a:solidFill>
            </a:endParaRPr>
          </a:p>
          <a:p>
            <a:pPr algn="ctr"/>
            <a:r>
              <a:rPr lang="ja-JP" altLang="en-US" sz="1400" dirty="0">
                <a:solidFill>
                  <a:schemeClr val="accent1"/>
                </a:solidFill>
              </a:rPr>
              <a:t>画像の生成・変換</a:t>
            </a:r>
            <a:endParaRPr kumimoji="1" lang="ja-JP" altLang="en-US" sz="1400" dirty="0">
              <a:solidFill>
                <a:schemeClr val="accent1"/>
              </a:solidFill>
            </a:endParaRPr>
          </a:p>
        </p:txBody>
      </p:sp>
      <p:sp>
        <p:nvSpPr>
          <p:cNvPr id="7" name="テキスト ボックス 6">
            <a:extLst>
              <a:ext uri="{FF2B5EF4-FFF2-40B4-BE49-F238E27FC236}">
                <a16:creationId xmlns:a16="http://schemas.microsoft.com/office/drawing/2014/main" id="{E0F5717F-D72C-4759-B324-F1F278358246}"/>
              </a:ext>
            </a:extLst>
          </p:cNvPr>
          <p:cNvSpPr txBox="1"/>
          <p:nvPr/>
        </p:nvSpPr>
        <p:spPr>
          <a:xfrm>
            <a:off x="6403087" y="2556453"/>
            <a:ext cx="2810343" cy="523220"/>
          </a:xfrm>
          <a:prstGeom prst="rect">
            <a:avLst/>
          </a:prstGeom>
          <a:noFill/>
        </p:spPr>
        <p:txBody>
          <a:bodyPr wrap="square" rtlCol="0">
            <a:spAutoFit/>
          </a:bodyPr>
          <a:lstStyle/>
          <a:p>
            <a:pPr algn="ctr"/>
            <a:r>
              <a:rPr lang="ja-JP" altLang="en-US" sz="1400" dirty="0">
                <a:solidFill>
                  <a:schemeClr val="accent1"/>
                </a:solidFill>
              </a:rPr>
              <a:t>大規模</a:t>
            </a:r>
            <a:r>
              <a:rPr lang="en-US" altLang="ja-JP" sz="1400" dirty="0">
                <a:solidFill>
                  <a:schemeClr val="accent1"/>
                </a:solidFill>
              </a:rPr>
              <a:t>Transformer</a:t>
            </a:r>
            <a:r>
              <a:rPr lang="ja-JP" altLang="en-US" sz="1400" dirty="0">
                <a:solidFill>
                  <a:schemeClr val="accent1"/>
                </a:solidFill>
              </a:rPr>
              <a:t>型モデルにより、</a:t>
            </a:r>
            <a:endParaRPr lang="en-US" altLang="ja-JP" sz="1400" dirty="0">
              <a:solidFill>
                <a:schemeClr val="accent1"/>
              </a:solidFill>
            </a:endParaRPr>
          </a:p>
          <a:p>
            <a:pPr algn="ctr"/>
            <a:r>
              <a:rPr lang="ja-JP" altLang="en-US" sz="1400" dirty="0">
                <a:solidFill>
                  <a:schemeClr val="accent1"/>
                </a:solidFill>
              </a:rPr>
              <a:t>自然言語の高精度な変換・生成</a:t>
            </a:r>
            <a:endParaRPr kumimoji="1" lang="ja-JP" altLang="en-US" sz="1400" dirty="0">
              <a:solidFill>
                <a:schemeClr val="accent1"/>
              </a:solidFill>
            </a:endParaRPr>
          </a:p>
        </p:txBody>
      </p:sp>
      <p:sp>
        <p:nvSpPr>
          <p:cNvPr id="8" name="テキスト ボックス 7">
            <a:extLst>
              <a:ext uri="{FF2B5EF4-FFF2-40B4-BE49-F238E27FC236}">
                <a16:creationId xmlns:a16="http://schemas.microsoft.com/office/drawing/2014/main" id="{71895043-04CD-4214-AF9A-E0F00E5759FA}"/>
              </a:ext>
            </a:extLst>
          </p:cNvPr>
          <p:cNvSpPr txBox="1"/>
          <p:nvPr/>
        </p:nvSpPr>
        <p:spPr>
          <a:xfrm>
            <a:off x="571984" y="-20412"/>
            <a:ext cx="4521842" cy="338554"/>
          </a:xfrm>
          <a:prstGeom prst="rect">
            <a:avLst/>
          </a:prstGeom>
          <a:noFill/>
        </p:spPr>
        <p:txBody>
          <a:bodyPr wrap="square" rtlCol="0">
            <a:spAutoFit/>
          </a:bodyPr>
          <a:lstStyle/>
          <a:p>
            <a:r>
              <a:rPr kumimoji="1" lang="ja-JP" altLang="en-US" sz="1600" b="1" dirty="0">
                <a:solidFill>
                  <a:schemeClr val="bg1"/>
                </a:solidFill>
              </a:rPr>
              <a:t>補足</a:t>
            </a:r>
          </a:p>
        </p:txBody>
      </p:sp>
      <p:sp>
        <p:nvSpPr>
          <p:cNvPr id="9" name="テキスト ボックス 8">
            <a:extLst>
              <a:ext uri="{FF2B5EF4-FFF2-40B4-BE49-F238E27FC236}">
                <a16:creationId xmlns:a16="http://schemas.microsoft.com/office/drawing/2014/main" id="{1C0FF1A6-3DEC-4EFA-AFBE-8FDEFB7E5717}"/>
              </a:ext>
            </a:extLst>
          </p:cNvPr>
          <p:cNvSpPr txBox="1"/>
          <p:nvPr/>
        </p:nvSpPr>
        <p:spPr>
          <a:xfrm>
            <a:off x="440027" y="2556453"/>
            <a:ext cx="2794846" cy="523220"/>
          </a:xfrm>
          <a:prstGeom prst="rect">
            <a:avLst/>
          </a:prstGeom>
          <a:noFill/>
        </p:spPr>
        <p:txBody>
          <a:bodyPr wrap="square" rtlCol="0">
            <a:spAutoFit/>
          </a:bodyPr>
          <a:lstStyle/>
          <a:p>
            <a:pPr algn="ctr"/>
            <a:r>
              <a:rPr lang="ja-JP" altLang="en-US" sz="1400" dirty="0">
                <a:solidFill>
                  <a:schemeClr val="accent1"/>
                </a:solidFill>
              </a:rPr>
              <a:t>生成モデルにより、</a:t>
            </a:r>
            <a:endParaRPr lang="en-US" altLang="ja-JP" sz="1400" dirty="0">
              <a:solidFill>
                <a:schemeClr val="accent1"/>
              </a:solidFill>
            </a:endParaRPr>
          </a:p>
          <a:p>
            <a:pPr algn="ctr"/>
            <a:r>
              <a:rPr lang="ja-JP" altLang="en-US" sz="1400" dirty="0">
                <a:solidFill>
                  <a:schemeClr val="accent1"/>
                </a:solidFill>
              </a:rPr>
              <a:t>データ生成過程をモデル化</a:t>
            </a:r>
            <a:endParaRPr lang="en-US" altLang="ja-JP" sz="1400" dirty="0">
              <a:solidFill>
                <a:schemeClr val="accent1"/>
              </a:solidFill>
            </a:endParaRPr>
          </a:p>
        </p:txBody>
      </p:sp>
      <p:sp>
        <p:nvSpPr>
          <p:cNvPr id="10" name="テキスト ボックス 9">
            <a:extLst>
              <a:ext uri="{FF2B5EF4-FFF2-40B4-BE49-F238E27FC236}">
                <a16:creationId xmlns:a16="http://schemas.microsoft.com/office/drawing/2014/main" id="{9A21AAAC-1ADA-48D8-96D9-E896577502F6}"/>
              </a:ext>
            </a:extLst>
          </p:cNvPr>
          <p:cNvSpPr txBox="1"/>
          <p:nvPr/>
        </p:nvSpPr>
        <p:spPr>
          <a:xfrm>
            <a:off x="764801" y="2142247"/>
            <a:ext cx="2226611" cy="338554"/>
          </a:xfrm>
          <a:prstGeom prst="rect">
            <a:avLst/>
          </a:prstGeom>
          <a:noFill/>
        </p:spPr>
        <p:txBody>
          <a:bodyPr wrap="square" rtlCol="0">
            <a:spAutoFit/>
          </a:bodyPr>
          <a:lstStyle/>
          <a:p>
            <a:pPr algn="ctr"/>
            <a:r>
              <a:rPr lang="ja-JP" altLang="en-US" sz="1600" b="1" dirty="0"/>
              <a:t>深層生成モデルの発展</a:t>
            </a:r>
            <a:endParaRPr kumimoji="1" lang="ja-JP" altLang="en-US" sz="1600" b="1" dirty="0"/>
          </a:p>
        </p:txBody>
      </p:sp>
      <p:cxnSp>
        <p:nvCxnSpPr>
          <p:cNvPr id="11" name="直線コネクタ 10">
            <a:extLst>
              <a:ext uri="{FF2B5EF4-FFF2-40B4-BE49-F238E27FC236}">
                <a16:creationId xmlns:a16="http://schemas.microsoft.com/office/drawing/2014/main" id="{08475C87-816E-42F4-B311-AD73DE0C607D}"/>
              </a:ext>
            </a:extLst>
          </p:cNvPr>
          <p:cNvCxnSpPr>
            <a:cxnSpLocks/>
          </p:cNvCxnSpPr>
          <p:nvPr/>
        </p:nvCxnSpPr>
        <p:spPr>
          <a:xfrm flipH="1">
            <a:off x="220325" y="2480801"/>
            <a:ext cx="323425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5E31BEC4-2DA6-41A6-95E5-57ABA855D475}"/>
              </a:ext>
            </a:extLst>
          </p:cNvPr>
          <p:cNvSpPr txBox="1"/>
          <p:nvPr/>
        </p:nvSpPr>
        <p:spPr>
          <a:xfrm>
            <a:off x="5582488" y="2142247"/>
            <a:ext cx="4858036" cy="338554"/>
          </a:xfrm>
          <a:prstGeom prst="rect">
            <a:avLst/>
          </a:prstGeom>
          <a:noFill/>
        </p:spPr>
        <p:txBody>
          <a:bodyPr wrap="square" rtlCol="0">
            <a:spAutoFit/>
          </a:bodyPr>
          <a:lstStyle/>
          <a:p>
            <a:pPr algn="ctr"/>
            <a:r>
              <a:rPr lang="ja-JP" altLang="en-US" sz="1600" b="1" dirty="0"/>
              <a:t>画像・言語・マルチモーダル処理用モデルの高度化</a:t>
            </a:r>
            <a:endParaRPr lang="en-US" altLang="ja-JP" sz="1600" b="1" dirty="0"/>
          </a:p>
        </p:txBody>
      </p:sp>
      <p:cxnSp>
        <p:nvCxnSpPr>
          <p:cNvPr id="13" name="直線コネクタ 12">
            <a:extLst>
              <a:ext uri="{FF2B5EF4-FFF2-40B4-BE49-F238E27FC236}">
                <a16:creationId xmlns:a16="http://schemas.microsoft.com/office/drawing/2014/main" id="{5A0A8625-9DDD-488B-9B22-EDEA0E28BA7C}"/>
              </a:ext>
            </a:extLst>
          </p:cNvPr>
          <p:cNvCxnSpPr>
            <a:cxnSpLocks/>
          </p:cNvCxnSpPr>
          <p:nvPr/>
        </p:nvCxnSpPr>
        <p:spPr>
          <a:xfrm flipH="1">
            <a:off x="3720353" y="2480801"/>
            <a:ext cx="8196826"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1EBB8FEB-7DBD-4895-925C-3C50D8BEC419}"/>
              </a:ext>
            </a:extLst>
          </p:cNvPr>
          <p:cNvSpPr txBox="1"/>
          <p:nvPr/>
        </p:nvSpPr>
        <p:spPr>
          <a:xfrm>
            <a:off x="125097" y="4969747"/>
            <a:ext cx="3318481" cy="523220"/>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400" dirty="0"/>
              <a:t>画像・音声：</a:t>
            </a:r>
            <a:r>
              <a:rPr lang="en-US" altLang="ja-JP" sz="1400" dirty="0"/>
              <a:t>VAE </a:t>
            </a:r>
            <a:r>
              <a:rPr lang="en-US" altLang="ja-JP" sz="1050" dirty="0"/>
              <a:t>(2014) </a:t>
            </a:r>
            <a:r>
              <a:rPr lang="ja-JP" altLang="en-US" sz="1400" dirty="0"/>
              <a:t>／</a:t>
            </a:r>
            <a:r>
              <a:rPr lang="en-US" altLang="ja-JP" sz="1400" dirty="0"/>
              <a:t>GAN </a:t>
            </a:r>
            <a:r>
              <a:rPr lang="en-US" altLang="ja-JP" sz="1100" dirty="0"/>
              <a:t>(2014)</a:t>
            </a:r>
          </a:p>
          <a:p>
            <a:pPr marL="285750" indent="-285750">
              <a:buFont typeface="Wingdings" panose="05000000000000000000" pitchFamily="2" charset="2"/>
              <a:buChar char="Ø"/>
            </a:pPr>
            <a:r>
              <a:rPr lang="ja-JP" altLang="en-US" sz="1400" dirty="0"/>
              <a:t>言語：</a:t>
            </a:r>
            <a:r>
              <a:rPr lang="en-US" altLang="ja-JP" sz="1400" b="1" dirty="0"/>
              <a:t>Transformer</a:t>
            </a:r>
            <a:r>
              <a:rPr lang="ja-JP" altLang="en-US" sz="1400" dirty="0"/>
              <a:t> </a:t>
            </a:r>
            <a:r>
              <a:rPr lang="en-US" altLang="ja-JP" sz="1100" dirty="0"/>
              <a:t>(2017)</a:t>
            </a:r>
            <a:endParaRPr lang="en-US" altLang="ja-JP" sz="1400" dirty="0"/>
          </a:p>
        </p:txBody>
      </p:sp>
      <p:sp>
        <p:nvSpPr>
          <p:cNvPr id="16" name="テキスト ボックス 15">
            <a:extLst>
              <a:ext uri="{FF2B5EF4-FFF2-40B4-BE49-F238E27FC236}">
                <a16:creationId xmlns:a16="http://schemas.microsoft.com/office/drawing/2014/main" id="{345BC44A-E408-49A9-8289-25C530DEE645}"/>
              </a:ext>
            </a:extLst>
          </p:cNvPr>
          <p:cNvSpPr txBox="1"/>
          <p:nvPr/>
        </p:nvSpPr>
        <p:spPr>
          <a:xfrm>
            <a:off x="2076688" y="3402913"/>
            <a:ext cx="1064084" cy="307777"/>
          </a:xfrm>
          <a:prstGeom prst="rect">
            <a:avLst/>
          </a:prstGeom>
          <a:noFill/>
        </p:spPr>
        <p:txBody>
          <a:bodyPr wrap="square" rtlCol="0">
            <a:spAutoFit/>
          </a:bodyPr>
          <a:lstStyle/>
          <a:p>
            <a:pPr algn="ctr"/>
            <a:r>
              <a:rPr lang="en-US" altLang="ja-JP" sz="1400" dirty="0"/>
              <a:t>Decoder</a:t>
            </a:r>
          </a:p>
        </p:txBody>
      </p:sp>
      <p:sp>
        <p:nvSpPr>
          <p:cNvPr id="19" name="テキスト ボックス 18">
            <a:extLst>
              <a:ext uri="{FF2B5EF4-FFF2-40B4-BE49-F238E27FC236}">
                <a16:creationId xmlns:a16="http://schemas.microsoft.com/office/drawing/2014/main" id="{BE4FBCE6-13BA-41DC-A1D2-1FFC6C451783}"/>
              </a:ext>
            </a:extLst>
          </p:cNvPr>
          <p:cNvSpPr txBox="1"/>
          <p:nvPr/>
        </p:nvSpPr>
        <p:spPr>
          <a:xfrm>
            <a:off x="6284260" y="4222376"/>
            <a:ext cx="1819834" cy="338554"/>
          </a:xfrm>
          <a:prstGeom prst="rect">
            <a:avLst/>
          </a:prstGeom>
          <a:noFill/>
        </p:spPr>
        <p:txBody>
          <a:bodyPr wrap="square" rtlCol="0">
            <a:spAutoFit/>
          </a:bodyPr>
          <a:lstStyle/>
          <a:p>
            <a:pPr marL="285750" indent="-285750">
              <a:buFont typeface="Wingdings" panose="05000000000000000000" pitchFamily="2" charset="2"/>
              <a:buChar char="Ø"/>
            </a:pPr>
            <a:r>
              <a:rPr lang="en-US" altLang="ja-JP" sz="1600" dirty="0"/>
              <a:t>GPT-3 </a:t>
            </a:r>
            <a:r>
              <a:rPr lang="en-US" altLang="ja-JP" sz="1200" dirty="0"/>
              <a:t>(2020)</a:t>
            </a:r>
          </a:p>
        </p:txBody>
      </p:sp>
      <p:sp>
        <p:nvSpPr>
          <p:cNvPr id="20" name="テキスト ボックス 19">
            <a:extLst>
              <a:ext uri="{FF2B5EF4-FFF2-40B4-BE49-F238E27FC236}">
                <a16:creationId xmlns:a16="http://schemas.microsoft.com/office/drawing/2014/main" id="{2ACA23B3-0831-4095-8C14-201E951518EF}"/>
              </a:ext>
            </a:extLst>
          </p:cNvPr>
          <p:cNvSpPr txBox="1"/>
          <p:nvPr/>
        </p:nvSpPr>
        <p:spPr>
          <a:xfrm>
            <a:off x="6318790" y="3150960"/>
            <a:ext cx="1563384" cy="338554"/>
          </a:xfrm>
          <a:prstGeom prst="rect">
            <a:avLst/>
          </a:prstGeom>
          <a:noFill/>
        </p:spPr>
        <p:txBody>
          <a:bodyPr wrap="square" rtlCol="0">
            <a:spAutoFit/>
          </a:bodyPr>
          <a:lstStyle/>
          <a:p>
            <a:pPr marL="285750" indent="-285750">
              <a:buFont typeface="Wingdings" panose="05000000000000000000" pitchFamily="2" charset="2"/>
              <a:buChar char="Ø"/>
            </a:pPr>
            <a:r>
              <a:rPr lang="en-US" altLang="ja-JP" sz="1600" dirty="0"/>
              <a:t>BERT </a:t>
            </a:r>
            <a:r>
              <a:rPr lang="en-US" altLang="ja-JP" sz="1200" dirty="0"/>
              <a:t>(2018)</a:t>
            </a:r>
            <a:endParaRPr lang="en-US" altLang="ja-JP" sz="1600" dirty="0"/>
          </a:p>
        </p:txBody>
      </p:sp>
      <p:sp>
        <p:nvSpPr>
          <p:cNvPr id="21" name="テキスト ボックス 20">
            <a:extLst>
              <a:ext uri="{FF2B5EF4-FFF2-40B4-BE49-F238E27FC236}">
                <a16:creationId xmlns:a16="http://schemas.microsoft.com/office/drawing/2014/main" id="{AC989194-D708-4621-80E9-5244F5D3B2BD}"/>
              </a:ext>
            </a:extLst>
          </p:cNvPr>
          <p:cNvSpPr txBox="1"/>
          <p:nvPr/>
        </p:nvSpPr>
        <p:spPr>
          <a:xfrm>
            <a:off x="9654987" y="2556453"/>
            <a:ext cx="2323319" cy="523220"/>
          </a:xfrm>
          <a:prstGeom prst="rect">
            <a:avLst/>
          </a:prstGeom>
          <a:noFill/>
        </p:spPr>
        <p:txBody>
          <a:bodyPr wrap="square" rtlCol="0">
            <a:spAutoFit/>
          </a:bodyPr>
          <a:lstStyle/>
          <a:p>
            <a:pPr algn="ctr"/>
            <a:r>
              <a:rPr lang="ja-JP" altLang="en-US" sz="1400" dirty="0">
                <a:solidFill>
                  <a:schemeClr val="accent1"/>
                </a:solidFill>
              </a:rPr>
              <a:t>共通モデルによる</a:t>
            </a:r>
            <a:endParaRPr lang="en-US" altLang="ja-JP" sz="1400" dirty="0">
              <a:solidFill>
                <a:schemeClr val="accent1"/>
              </a:solidFill>
            </a:endParaRPr>
          </a:p>
          <a:p>
            <a:pPr algn="ctr"/>
            <a:r>
              <a:rPr lang="ja-JP" altLang="en-US" sz="1400" dirty="0">
                <a:solidFill>
                  <a:schemeClr val="accent1"/>
                </a:solidFill>
              </a:rPr>
              <a:t>マルチタスク学習が可能</a:t>
            </a:r>
            <a:endParaRPr kumimoji="1" lang="ja-JP" altLang="en-US" sz="1400" dirty="0">
              <a:solidFill>
                <a:schemeClr val="accent1"/>
              </a:solidFill>
            </a:endParaRPr>
          </a:p>
        </p:txBody>
      </p:sp>
      <p:sp>
        <p:nvSpPr>
          <p:cNvPr id="22" name="テキスト ボックス 21">
            <a:extLst>
              <a:ext uri="{FF2B5EF4-FFF2-40B4-BE49-F238E27FC236}">
                <a16:creationId xmlns:a16="http://schemas.microsoft.com/office/drawing/2014/main" id="{88065710-5AFA-4743-9E58-35547935BE4E}"/>
              </a:ext>
            </a:extLst>
          </p:cNvPr>
          <p:cNvSpPr txBox="1"/>
          <p:nvPr/>
        </p:nvSpPr>
        <p:spPr>
          <a:xfrm>
            <a:off x="9440804" y="3166564"/>
            <a:ext cx="1741546" cy="338554"/>
          </a:xfrm>
          <a:prstGeom prst="rect">
            <a:avLst/>
          </a:prstGeom>
          <a:noFill/>
        </p:spPr>
        <p:txBody>
          <a:bodyPr wrap="square" rtlCol="0">
            <a:spAutoFit/>
          </a:bodyPr>
          <a:lstStyle/>
          <a:p>
            <a:pPr marL="285750" indent="-285750">
              <a:buFont typeface="Wingdings" panose="05000000000000000000" pitchFamily="2" charset="2"/>
              <a:buChar char="Ø"/>
            </a:pPr>
            <a:r>
              <a:rPr lang="en-US" altLang="ja-JP" sz="1600" dirty="0"/>
              <a:t>DALL-E </a:t>
            </a:r>
            <a:r>
              <a:rPr lang="en-US" altLang="ja-JP" sz="1200" dirty="0"/>
              <a:t>(2021)</a:t>
            </a:r>
            <a:endParaRPr lang="en-US" altLang="ja-JP" sz="1600" dirty="0"/>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8F17B26F-C0DD-462F-87C9-C04AD8FD9520}"/>
                  </a:ext>
                </a:extLst>
              </p:cNvPr>
              <p:cNvSpPr txBox="1"/>
              <p:nvPr/>
            </p:nvSpPr>
            <p:spPr>
              <a:xfrm>
                <a:off x="1401918" y="4007003"/>
                <a:ext cx="920415" cy="276999"/>
              </a:xfrm>
              <a:prstGeom prst="rect">
                <a:avLst/>
              </a:prstGeom>
              <a:noFill/>
            </p:spPr>
            <p:txBody>
              <a:bodyPr wrap="square" rtlCol="0">
                <a:spAutoFit/>
              </a:bodyPr>
              <a:lstStyle/>
              <a:p>
                <a:pPr algn="ctr"/>
                <a:r>
                  <a:rPr lang="ja-JP" altLang="en-US" sz="1200" dirty="0"/>
                  <a:t>潜在表現</a:t>
                </a:r>
                <a14:m>
                  <m:oMath xmlns:m="http://schemas.openxmlformats.org/officeDocument/2006/math">
                    <m:r>
                      <a:rPr lang="en-US" altLang="ja-JP" sz="1200" b="1" i="1" smtClean="0">
                        <a:latin typeface="Cambria Math" panose="02040503050406030204" pitchFamily="18" charset="0"/>
                      </a:rPr>
                      <m:t>𝒛</m:t>
                    </m:r>
                  </m:oMath>
                </a14:m>
                <a:endParaRPr lang="en-US" altLang="ja-JP" sz="1200" dirty="0"/>
              </a:p>
            </p:txBody>
          </p:sp>
        </mc:Choice>
        <mc:Fallback xmlns="">
          <p:sp>
            <p:nvSpPr>
              <p:cNvPr id="25" name="テキスト ボックス 24">
                <a:extLst>
                  <a:ext uri="{FF2B5EF4-FFF2-40B4-BE49-F238E27FC236}">
                    <a16:creationId xmlns:a16="http://schemas.microsoft.com/office/drawing/2014/main" id="{8F17B26F-C0DD-462F-87C9-C04AD8FD9520}"/>
                  </a:ext>
                </a:extLst>
              </p:cNvPr>
              <p:cNvSpPr txBox="1">
                <a:spLocks noRot="1" noChangeAspect="1" noMove="1" noResize="1" noEditPoints="1" noAdjustHandles="1" noChangeArrowheads="1" noChangeShapeType="1" noTextEdit="1"/>
              </p:cNvSpPr>
              <p:nvPr/>
            </p:nvSpPr>
            <p:spPr>
              <a:xfrm>
                <a:off x="1401918" y="4007003"/>
                <a:ext cx="920415" cy="276999"/>
              </a:xfrm>
              <a:prstGeom prst="rect">
                <a:avLst/>
              </a:prstGeom>
              <a:blipFill>
                <a:blip r:embed="rId2"/>
                <a:stretch>
                  <a:fillRect t="-2174" b="-13043"/>
                </a:stretch>
              </a:blipFill>
            </p:spPr>
            <p:txBody>
              <a:bodyPr/>
              <a:lstStyle/>
              <a:p>
                <a:r>
                  <a:rPr lang="ja-JP" altLang="en-US">
                    <a:noFill/>
                  </a:rPr>
                  <a:t> </a:t>
                </a:r>
              </a:p>
            </p:txBody>
          </p:sp>
        </mc:Fallback>
      </mc:AlternateContent>
      <p:sp>
        <p:nvSpPr>
          <p:cNvPr id="26" name="テキスト ボックス 25">
            <a:extLst>
              <a:ext uri="{FF2B5EF4-FFF2-40B4-BE49-F238E27FC236}">
                <a16:creationId xmlns:a16="http://schemas.microsoft.com/office/drawing/2014/main" id="{6A0FE211-4A87-40C4-AA09-836FA0901F30}"/>
              </a:ext>
            </a:extLst>
          </p:cNvPr>
          <p:cNvSpPr txBox="1"/>
          <p:nvPr/>
        </p:nvSpPr>
        <p:spPr>
          <a:xfrm>
            <a:off x="653246" y="3405662"/>
            <a:ext cx="920415" cy="307777"/>
          </a:xfrm>
          <a:prstGeom prst="rect">
            <a:avLst/>
          </a:prstGeom>
          <a:noFill/>
        </p:spPr>
        <p:txBody>
          <a:bodyPr wrap="square" rtlCol="0">
            <a:spAutoFit/>
          </a:bodyPr>
          <a:lstStyle/>
          <a:p>
            <a:pPr algn="ctr"/>
            <a:r>
              <a:rPr lang="en-US" altLang="ja-JP" sz="1400" dirty="0"/>
              <a:t>Encoder</a:t>
            </a:r>
          </a:p>
        </p:txBody>
      </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B180A618-9BC0-4DF5-876E-13BD7B90A271}"/>
                  </a:ext>
                </a:extLst>
              </p:cNvPr>
              <p:cNvSpPr txBox="1"/>
              <p:nvPr/>
            </p:nvSpPr>
            <p:spPr>
              <a:xfrm>
                <a:off x="184408" y="3988164"/>
                <a:ext cx="646678" cy="307777"/>
              </a:xfrm>
              <a:prstGeom prst="rect">
                <a:avLst/>
              </a:prstGeom>
              <a:noFill/>
            </p:spPr>
            <p:txBody>
              <a:bodyPr wrap="square" rtlCol="0">
                <a:spAutoFit/>
              </a:bodyPr>
              <a:lstStyle/>
              <a:p>
                <a:pPr algn="ctr"/>
                <a:r>
                  <a:rPr lang="ja-JP" altLang="en-US" sz="1400" dirty="0"/>
                  <a:t>入力</a:t>
                </a:r>
                <a14:m>
                  <m:oMath xmlns:m="http://schemas.openxmlformats.org/officeDocument/2006/math">
                    <m:r>
                      <a:rPr lang="en-US" altLang="ja-JP" sz="1400" b="1" i="1" smtClean="0">
                        <a:latin typeface="Cambria Math" panose="02040503050406030204" pitchFamily="18" charset="0"/>
                      </a:rPr>
                      <m:t>𝒙</m:t>
                    </m:r>
                  </m:oMath>
                </a14:m>
                <a:endParaRPr lang="en-US" altLang="ja-JP" sz="1400" b="1" dirty="0"/>
              </a:p>
            </p:txBody>
          </p:sp>
        </mc:Choice>
        <mc:Fallback xmlns="">
          <p:sp>
            <p:nvSpPr>
              <p:cNvPr id="28" name="テキスト ボックス 27">
                <a:extLst>
                  <a:ext uri="{FF2B5EF4-FFF2-40B4-BE49-F238E27FC236}">
                    <a16:creationId xmlns:a16="http://schemas.microsoft.com/office/drawing/2014/main" id="{B180A618-9BC0-4DF5-876E-13BD7B90A271}"/>
                  </a:ext>
                </a:extLst>
              </p:cNvPr>
              <p:cNvSpPr txBox="1">
                <a:spLocks noRot="1" noChangeAspect="1" noMove="1" noResize="1" noEditPoints="1" noAdjustHandles="1" noChangeArrowheads="1" noChangeShapeType="1" noTextEdit="1"/>
              </p:cNvSpPr>
              <p:nvPr/>
            </p:nvSpPr>
            <p:spPr>
              <a:xfrm>
                <a:off x="184408" y="3988164"/>
                <a:ext cx="646678" cy="307777"/>
              </a:xfrm>
              <a:prstGeom prst="rect">
                <a:avLst/>
              </a:prstGeom>
              <a:blipFill>
                <a:blip r:embed="rId3"/>
                <a:stretch>
                  <a:fillRect l="-2830" t="-3922"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D41EA1B1-3A62-4818-87B7-C92E4878054D}"/>
                  </a:ext>
                </a:extLst>
              </p:cNvPr>
              <p:cNvSpPr txBox="1"/>
              <p:nvPr/>
            </p:nvSpPr>
            <p:spPr>
              <a:xfrm>
                <a:off x="2861686" y="3991613"/>
                <a:ext cx="751091" cy="307777"/>
              </a:xfrm>
              <a:prstGeom prst="rect">
                <a:avLst/>
              </a:prstGeom>
              <a:noFill/>
            </p:spPr>
            <p:txBody>
              <a:bodyPr wrap="square" rtlCol="0">
                <a:spAutoFit/>
              </a:bodyPr>
              <a:lstStyle/>
              <a:p>
                <a:pPr algn="ctr"/>
                <a:r>
                  <a:rPr lang="ja-JP" altLang="en-US" sz="1400" dirty="0"/>
                  <a:t>出力</a:t>
                </a:r>
                <a14:m>
                  <m:oMath xmlns:m="http://schemas.openxmlformats.org/officeDocument/2006/math">
                    <m:r>
                      <a:rPr lang="en-US" altLang="ja-JP" sz="1400" b="1" i="1" smtClean="0">
                        <a:latin typeface="Cambria Math" panose="02040503050406030204" pitchFamily="18" charset="0"/>
                      </a:rPr>
                      <m:t>𝒙</m:t>
                    </m:r>
                    <m:r>
                      <a:rPr lang="en-US" altLang="ja-JP" sz="1400" b="1" i="1" smtClean="0">
                        <a:latin typeface="Cambria Math" panose="02040503050406030204" pitchFamily="18" charset="0"/>
                      </a:rPr>
                      <m:t>′</m:t>
                    </m:r>
                  </m:oMath>
                </a14:m>
                <a:endParaRPr lang="en-US" altLang="ja-JP" sz="1400" b="1" dirty="0"/>
              </a:p>
            </p:txBody>
          </p:sp>
        </mc:Choice>
        <mc:Fallback xmlns="">
          <p:sp>
            <p:nvSpPr>
              <p:cNvPr id="29" name="テキスト ボックス 28">
                <a:extLst>
                  <a:ext uri="{FF2B5EF4-FFF2-40B4-BE49-F238E27FC236}">
                    <a16:creationId xmlns:a16="http://schemas.microsoft.com/office/drawing/2014/main" id="{D41EA1B1-3A62-4818-87B7-C92E4878054D}"/>
                  </a:ext>
                </a:extLst>
              </p:cNvPr>
              <p:cNvSpPr txBox="1">
                <a:spLocks noRot="1" noChangeAspect="1" noMove="1" noResize="1" noEditPoints="1" noAdjustHandles="1" noChangeArrowheads="1" noChangeShapeType="1" noTextEdit="1"/>
              </p:cNvSpPr>
              <p:nvPr/>
            </p:nvSpPr>
            <p:spPr>
              <a:xfrm>
                <a:off x="2861686" y="3991613"/>
                <a:ext cx="751091" cy="307777"/>
              </a:xfrm>
              <a:prstGeom prst="rect">
                <a:avLst/>
              </a:prstGeom>
              <a:blipFill>
                <a:blip r:embed="rId4"/>
                <a:stretch>
                  <a:fillRect t="-4000" b="-20000"/>
                </a:stretch>
              </a:blipFill>
            </p:spPr>
            <p:txBody>
              <a:bodyPr/>
              <a:lstStyle/>
              <a:p>
                <a:r>
                  <a:rPr lang="ja-JP" altLang="en-US">
                    <a:noFill/>
                  </a:rPr>
                  <a:t> </a:t>
                </a:r>
              </a:p>
            </p:txBody>
          </p:sp>
        </mc:Fallback>
      </mc:AlternateContent>
      <p:cxnSp>
        <p:nvCxnSpPr>
          <p:cNvPr id="31" name="直線矢印コネクタ 30">
            <a:extLst>
              <a:ext uri="{FF2B5EF4-FFF2-40B4-BE49-F238E27FC236}">
                <a16:creationId xmlns:a16="http://schemas.microsoft.com/office/drawing/2014/main" id="{B150BCC5-E08F-4A99-80D1-23689388DB86}"/>
              </a:ext>
            </a:extLst>
          </p:cNvPr>
          <p:cNvCxnSpPr>
            <a:cxnSpLocks/>
            <a:stCxn id="25" idx="3"/>
            <a:endCxn id="29" idx="1"/>
          </p:cNvCxnSpPr>
          <p:nvPr/>
        </p:nvCxnSpPr>
        <p:spPr>
          <a:xfrm flipV="1">
            <a:off x="2322333" y="4145502"/>
            <a:ext cx="539353" cy="1"/>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フローチャート: 手作業 16">
            <a:extLst>
              <a:ext uri="{FF2B5EF4-FFF2-40B4-BE49-F238E27FC236}">
                <a16:creationId xmlns:a16="http://schemas.microsoft.com/office/drawing/2014/main" id="{F8E9979A-DE0F-4C61-AC2F-FE000E66663E}"/>
              </a:ext>
            </a:extLst>
          </p:cNvPr>
          <p:cNvSpPr/>
          <p:nvPr/>
        </p:nvSpPr>
        <p:spPr>
          <a:xfrm rot="5400000">
            <a:off x="2179869" y="4032455"/>
            <a:ext cx="828686" cy="222649"/>
          </a:xfrm>
          <a:prstGeom prst="flowChartManualOperation">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フローチャート: 手作業 23">
            <a:extLst>
              <a:ext uri="{FF2B5EF4-FFF2-40B4-BE49-F238E27FC236}">
                <a16:creationId xmlns:a16="http://schemas.microsoft.com/office/drawing/2014/main" id="{EBCAEF8A-2991-40CB-8585-77A992895C51}"/>
              </a:ext>
            </a:extLst>
          </p:cNvPr>
          <p:cNvSpPr/>
          <p:nvPr/>
        </p:nvSpPr>
        <p:spPr>
          <a:xfrm rot="16200000">
            <a:off x="680063" y="4026102"/>
            <a:ext cx="828686" cy="222649"/>
          </a:xfrm>
          <a:prstGeom prst="flowChartManualOperation">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テキスト ボックス 45">
            <a:extLst>
              <a:ext uri="{FF2B5EF4-FFF2-40B4-BE49-F238E27FC236}">
                <a16:creationId xmlns:a16="http://schemas.microsoft.com/office/drawing/2014/main" id="{8DF07EBF-E997-44AE-8DBF-6A00D2D437EC}"/>
              </a:ext>
            </a:extLst>
          </p:cNvPr>
          <p:cNvSpPr txBox="1"/>
          <p:nvPr/>
        </p:nvSpPr>
        <p:spPr>
          <a:xfrm>
            <a:off x="3721611" y="5919968"/>
            <a:ext cx="2406557" cy="369332"/>
          </a:xfrm>
          <a:prstGeom prst="rect">
            <a:avLst/>
          </a:prstGeom>
          <a:noFill/>
        </p:spPr>
        <p:txBody>
          <a:bodyPr wrap="square" rtlCol="0">
            <a:spAutoFit/>
          </a:bodyPr>
          <a:lstStyle/>
          <a:p>
            <a:r>
              <a:rPr lang="en-US" altLang="ja-JP" sz="900" dirty="0"/>
              <a:t>https://nlab.itmedia.co.jp/nl/articles/1903/21/news040.html</a:t>
            </a:r>
            <a:endParaRPr kumimoji="1" lang="ja-JP" altLang="en-US" sz="900" dirty="0"/>
          </a:p>
        </p:txBody>
      </p:sp>
      <p:sp>
        <p:nvSpPr>
          <p:cNvPr id="47" name="テキスト ボックス 46">
            <a:extLst>
              <a:ext uri="{FF2B5EF4-FFF2-40B4-BE49-F238E27FC236}">
                <a16:creationId xmlns:a16="http://schemas.microsoft.com/office/drawing/2014/main" id="{95C948E1-7D48-4708-AC36-DA8192DFDAA5}"/>
              </a:ext>
            </a:extLst>
          </p:cNvPr>
          <p:cNvSpPr txBox="1"/>
          <p:nvPr/>
        </p:nvSpPr>
        <p:spPr>
          <a:xfrm>
            <a:off x="3666563" y="4766208"/>
            <a:ext cx="2640201" cy="230832"/>
          </a:xfrm>
          <a:prstGeom prst="rect">
            <a:avLst/>
          </a:prstGeom>
          <a:noFill/>
        </p:spPr>
        <p:txBody>
          <a:bodyPr wrap="square" rtlCol="0">
            <a:spAutoFit/>
          </a:bodyPr>
          <a:lstStyle/>
          <a:p>
            <a:r>
              <a:rPr lang="en-US" altLang="ja-JP" sz="900" dirty="0"/>
              <a:t>https://tech.preferred.jp/ja/blog/chainer-gogh/</a:t>
            </a:r>
            <a:endParaRPr kumimoji="1" lang="ja-JP" altLang="en-US" sz="900" dirty="0"/>
          </a:p>
        </p:txBody>
      </p:sp>
      <p:sp>
        <p:nvSpPr>
          <p:cNvPr id="48" name="テキスト ボックス 47">
            <a:extLst>
              <a:ext uri="{FF2B5EF4-FFF2-40B4-BE49-F238E27FC236}">
                <a16:creationId xmlns:a16="http://schemas.microsoft.com/office/drawing/2014/main" id="{1A097BDB-B2C7-49DB-8B15-81E3B795577E}"/>
              </a:ext>
            </a:extLst>
          </p:cNvPr>
          <p:cNvSpPr txBox="1"/>
          <p:nvPr/>
        </p:nvSpPr>
        <p:spPr>
          <a:xfrm>
            <a:off x="4392848" y="3080256"/>
            <a:ext cx="1064084" cy="307777"/>
          </a:xfrm>
          <a:prstGeom prst="rect">
            <a:avLst/>
          </a:prstGeom>
          <a:noFill/>
        </p:spPr>
        <p:txBody>
          <a:bodyPr wrap="square" rtlCol="0">
            <a:spAutoFit/>
          </a:bodyPr>
          <a:lstStyle/>
          <a:p>
            <a:pPr algn="ctr"/>
            <a:r>
              <a:rPr lang="ja-JP" altLang="en-US" sz="1400" dirty="0"/>
              <a:t>画風変換</a:t>
            </a:r>
            <a:endParaRPr lang="en-US" altLang="ja-JP" sz="1400" dirty="0"/>
          </a:p>
        </p:txBody>
      </p:sp>
      <p:pic>
        <p:nvPicPr>
          <p:cNvPr id="49" name="図 48">
            <a:extLst>
              <a:ext uri="{FF2B5EF4-FFF2-40B4-BE49-F238E27FC236}">
                <a16:creationId xmlns:a16="http://schemas.microsoft.com/office/drawing/2014/main" id="{B49CE02A-076F-4310-B619-1DB02CBBA5D9}"/>
              </a:ext>
            </a:extLst>
          </p:cNvPr>
          <p:cNvPicPr>
            <a:picLocks noChangeAspect="1"/>
          </p:cNvPicPr>
          <p:nvPr/>
        </p:nvPicPr>
        <p:blipFill rotWithShape="1">
          <a:blip r:embed="rId5"/>
          <a:srcRect l="1156" t="2517" r="51171" b="12106"/>
          <a:stretch/>
        </p:blipFill>
        <p:spPr>
          <a:xfrm>
            <a:off x="3850131" y="3441465"/>
            <a:ext cx="629420" cy="622607"/>
          </a:xfrm>
          <a:prstGeom prst="rect">
            <a:avLst/>
          </a:prstGeom>
        </p:spPr>
      </p:pic>
      <p:pic>
        <p:nvPicPr>
          <p:cNvPr id="50" name="図 49">
            <a:extLst>
              <a:ext uri="{FF2B5EF4-FFF2-40B4-BE49-F238E27FC236}">
                <a16:creationId xmlns:a16="http://schemas.microsoft.com/office/drawing/2014/main" id="{5B3D1EB3-D7D1-47F2-BF0C-B6C3C8AD3AA9}"/>
              </a:ext>
            </a:extLst>
          </p:cNvPr>
          <p:cNvPicPr>
            <a:picLocks noChangeAspect="1"/>
          </p:cNvPicPr>
          <p:nvPr/>
        </p:nvPicPr>
        <p:blipFill rotWithShape="1">
          <a:blip r:embed="rId5"/>
          <a:srcRect l="51527" t="2277" r="1782" b="12347"/>
          <a:stretch/>
        </p:blipFill>
        <p:spPr>
          <a:xfrm>
            <a:off x="3850131" y="4139229"/>
            <a:ext cx="629420" cy="635698"/>
          </a:xfrm>
          <a:prstGeom prst="rect">
            <a:avLst/>
          </a:prstGeom>
        </p:spPr>
      </p:pic>
      <p:pic>
        <p:nvPicPr>
          <p:cNvPr id="51" name="図 50">
            <a:extLst>
              <a:ext uri="{FF2B5EF4-FFF2-40B4-BE49-F238E27FC236}">
                <a16:creationId xmlns:a16="http://schemas.microsoft.com/office/drawing/2014/main" id="{494C0B40-2206-4F03-8C26-25837FFDDFF7}"/>
              </a:ext>
            </a:extLst>
          </p:cNvPr>
          <p:cNvPicPr>
            <a:picLocks noChangeAspect="1"/>
          </p:cNvPicPr>
          <p:nvPr/>
        </p:nvPicPr>
        <p:blipFill rotWithShape="1">
          <a:blip r:embed="rId6"/>
          <a:srcRect r="691" b="12444"/>
          <a:stretch/>
        </p:blipFill>
        <p:spPr>
          <a:xfrm>
            <a:off x="5231744" y="3411016"/>
            <a:ext cx="906683" cy="876961"/>
          </a:xfrm>
          <a:prstGeom prst="rect">
            <a:avLst/>
          </a:prstGeom>
        </p:spPr>
      </p:pic>
      <p:cxnSp>
        <p:nvCxnSpPr>
          <p:cNvPr id="52" name="直線矢印コネクタ 51">
            <a:extLst>
              <a:ext uri="{FF2B5EF4-FFF2-40B4-BE49-F238E27FC236}">
                <a16:creationId xmlns:a16="http://schemas.microsoft.com/office/drawing/2014/main" id="{1132DA7A-C2EF-4901-8822-AC60256FE17A}"/>
              </a:ext>
            </a:extLst>
          </p:cNvPr>
          <p:cNvCxnSpPr>
            <a:cxnSpLocks/>
            <a:stCxn id="49" idx="3"/>
            <a:endCxn id="55" idx="2"/>
          </p:cNvCxnSpPr>
          <p:nvPr/>
        </p:nvCxnSpPr>
        <p:spPr>
          <a:xfrm flipV="1">
            <a:off x="4479551" y="3751708"/>
            <a:ext cx="298635" cy="1061"/>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5" name="フローチャート: 論理和 54">
            <a:extLst>
              <a:ext uri="{FF2B5EF4-FFF2-40B4-BE49-F238E27FC236}">
                <a16:creationId xmlns:a16="http://schemas.microsoft.com/office/drawing/2014/main" id="{DC45DF41-1CD3-42D7-8981-E4EBA6AA18F3}"/>
              </a:ext>
            </a:extLst>
          </p:cNvPr>
          <p:cNvSpPr/>
          <p:nvPr/>
        </p:nvSpPr>
        <p:spPr>
          <a:xfrm>
            <a:off x="4778186" y="3662172"/>
            <a:ext cx="180000" cy="179072"/>
          </a:xfrm>
          <a:prstGeom prst="flowChartOr">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58" name="直線矢印コネクタ 57">
            <a:extLst>
              <a:ext uri="{FF2B5EF4-FFF2-40B4-BE49-F238E27FC236}">
                <a16:creationId xmlns:a16="http://schemas.microsoft.com/office/drawing/2014/main" id="{36B77DDB-CD4F-4326-BCFF-2AF3273AA103}"/>
              </a:ext>
            </a:extLst>
          </p:cNvPr>
          <p:cNvCxnSpPr>
            <a:cxnSpLocks/>
            <a:stCxn id="55" idx="6"/>
          </p:cNvCxnSpPr>
          <p:nvPr/>
        </p:nvCxnSpPr>
        <p:spPr>
          <a:xfrm>
            <a:off x="4958186" y="3751708"/>
            <a:ext cx="318383"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6" name="コネクタ: カギ線 65">
            <a:extLst>
              <a:ext uri="{FF2B5EF4-FFF2-40B4-BE49-F238E27FC236}">
                <a16:creationId xmlns:a16="http://schemas.microsoft.com/office/drawing/2014/main" id="{91067A1B-7CA0-4AAC-AFB0-5F493DF08393}"/>
              </a:ext>
            </a:extLst>
          </p:cNvPr>
          <p:cNvCxnSpPr>
            <a:stCxn id="50" idx="3"/>
            <a:endCxn id="55" idx="4"/>
          </p:cNvCxnSpPr>
          <p:nvPr/>
        </p:nvCxnSpPr>
        <p:spPr>
          <a:xfrm flipV="1">
            <a:off x="4479551" y="3841244"/>
            <a:ext cx="388635" cy="615834"/>
          </a:xfrm>
          <a:prstGeom prst="bentConnector2">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67" name="図 66">
            <a:extLst>
              <a:ext uri="{FF2B5EF4-FFF2-40B4-BE49-F238E27FC236}">
                <a16:creationId xmlns:a16="http://schemas.microsoft.com/office/drawing/2014/main" id="{D61DA671-B6DA-46EF-828C-C59AC0A462DA}"/>
              </a:ext>
            </a:extLst>
          </p:cNvPr>
          <p:cNvPicPr>
            <a:picLocks noChangeAspect="1"/>
          </p:cNvPicPr>
          <p:nvPr/>
        </p:nvPicPr>
        <p:blipFill rotWithShape="1">
          <a:blip r:embed="rId7"/>
          <a:srcRect l="12044" t="15815" r="50477" b="22579"/>
          <a:stretch/>
        </p:blipFill>
        <p:spPr>
          <a:xfrm>
            <a:off x="3912885" y="5321733"/>
            <a:ext cx="629421" cy="618601"/>
          </a:xfrm>
          <a:prstGeom prst="rect">
            <a:avLst/>
          </a:prstGeom>
        </p:spPr>
      </p:pic>
      <p:pic>
        <p:nvPicPr>
          <p:cNvPr id="68" name="図 67">
            <a:extLst>
              <a:ext uri="{FF2B5EF4-FFF2-40B4-BE49-F238E27FC236}">
                <a16:creationId xmlns:a16="http://schemas.microsoft.com/office/drawing/2014/main" id="{7C70113E-030D-47E4-9C97-B556ACBB8820}"/>
              </a:ext>
            </a:extLst>
          </p:cNvPr>
          <p:cNvPicPr>
            <a:picLocks noChangeAspect="1"/>
          </p:cNvPicPr>
          <p:nvPr/>
        </p:nvPicPr>
        <p:blipFill rotWithShape="1">
          <a:blip r:embed="rId7"/>
          <a:srcRect l="50060" t="15766" r="13530" b="22112"/>
          <a:stretch/>
        </p:blipFill>
        <p:spPr>
          <a:xfrm>
            <a:off x="5336234" y="5312082"/>
            <a:ext cx="625296" cy="637902"/>
          </a:xfrm>
          <a:prstGeom prst="rect">
            <a:avLst/>
          </a:prstGeom>
        </p:spPr>
      </p:pic>
      <p:cxnSp>
        <p:nvCxnSpPr>
          <p:cNvPr id="69" name="直線矢印コネクタ 68">
            <a:extLst>
              <a:ext uri="{FF2B5EF4-FFF2-40B4-BE49-F238E27FC236}">
                <a16:creationId xmlns:a16="http://schemas.microsoft.com/office/drawing/2014/main" id="{549BAF65-DA06-4960-97F9-3CC5FDB5B908}"/>
              </a:ext>
            </a:extLst>
          </p:cNvPr>
          <p:cNvCxnSpPr>
            <a:cxnSpLocks/>
            <a:stCxn id="67" idx="3"/>
            <a:endCxn id="68" idx="1"/>
          </p:cNvCxnSpPr>
          <p:nvPr/>
        </p:nvCxnSpPr>
        <p:spPr>
          <a:xfrm flipV="1">
            <a:off x="4542306" y="5631033"/>
            <a:ext cx="793928" cy="1"/>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3" name="テキスト ボックス 72">
            <a:extLst>
              <a:ext uri="{FF2B5EF4-FFF2-40B4-BE49-F238E27FC236}">
                <a16:creationId xmlns:a16="http://schemas.microsoft.com/office/drawing/2014/main" id="{94817315-ADC4-411E-8431-84A8892D2026}"/>
              </a:ext>
            </a:extLst>
          </p:cNvPr>
          <p:cNvSpPr txBox="1"/>
          <p:nvPr/>
        </p:nvSpPr>
        <p:spPr>
          <a:xfrm>
            <a:off x="4283250" y="5041224"/>
            <a:ext cx="1283280" cy="307777"/>
          </a:xfrm>
          <a:prstGeom prst="rect">
            <a:avLst/>
          </a:prstGeom>
          <a:noFill/>
        </p:spPr>
        <p:txBody>
          <a:bodyPr wrap="square" rtlCol="0">
            <a:spAutoFit/>
          </a:bodyPr>
          <a:lstStyle/>
          <a:p>
            <a:pPr algn="ctr"/>
            <a:r>
              <a:rPr lang="ja-JP" altLang="en-US" sz="1400" dirty="0"/>
              <a:t>写実画変換</a:t>
            </a:r>
            <a:endParaRPr lang="en-US" altLang="ja-JP" sz="1400" dirty="0"/>
          </a:p>
        </p:txBody>
      </p:sp>
      <p:sp>
        <p:nvSpPr>
          <p:cNvPr id="74" name="テキスト ボックス 73">
            <a:extLst>
              <a:ext uri="{FF2B5EF4-FFF2-40B4-BE49-F238E27FC236}">
                <a16:creationId xmlns:a16="http://schemas.microsoft.com/office/drawing/2014/main" id="{A3241C02-C717-4ABA-B0EA-59604E84B8F1}"/>
              </a:ext>
            </a:extLst>
          </p:cNvPr>
          <p:cNvSpPr txBox="1"/>
          <p:nvPr/>
        </p:nvSpPr>
        <p:spPr>
          <a:xfrm>
            <a:off x="6542891" y="3492154"/>
            <a:ext cx="2596657" cy="738664"/>
          </a:xfrm>
          <a:prstGeom prst="rect">
            <a:avLst/>
          </a:prstGeom>
          <a:noFill/>
        </p:spPr>
        <p:txBody>
          <a:bodyPr wrap="square" rtlCol="0">
            <a:spAutoFit/>
          </a:bodyPr>
          <a:lstStyle/>
          <a:p>
            <a:r>
              <a:rPr lang="ja-JP" altLang="en-US" sz="1400" dirty="0"/>
              <a:t>自己教師有り学習</a:t>
            </a:r>
            <a:r>
              <a:rPr lang="ja-JP" altLang="en-US" sz="1200" dirty="0"/>
              <a:t>（事前学習）</a:t>
            </a:r>
            <a:r>
              <a:rPr lang="ja-JP" altLang="en-US" sz="1400" dirty="0"/>
              <a:t>により、様々な言語処理データセットのハイスコアを更新</a:t>
            </a:r>
            <a:endParaRPr lang="en-US" altLang="ja-JP" sz="1400" dirty="0"/>
          </a:p>
        </p:txBody>
      </p:sp>
      <p:sp>
        <p:nvSpPr>
          <p:cNvPr id="75" name="テキスト ボックス 74">
            <a:extLst>
              <a:ext uri="{FF2B5EF4-FFF2-40B4-BE49-F238E27FC236}">
                <a16:creationId xmlns:a16="http://schemas.microsoft.com/office/drawing/2014/main" id="{12D82FF7-5E20-471D-9EB9-0D342F1B0FFB}"/>
              </a:ext>
            </a:extLst>
          </p:cNvPr>
          <p:cNvSpPr txBox="1"/>
          <p:nvPr/>
        </p:nvSpPr>
        <p:spPr>
          <a:xfrm>
            <a:off x="698824" y="5492967"/>
            <a:ext cx="2359297" cy="523220"/>
          </a:xfrm>
          <a:prstGeom prst="rect">
            <a:avLst/>
          </a:prstGeom>
          <a:noFill/>
        </p:spPr>
        <p:txBody>
          <a:bodyPr wrap="square" rtlCol="0">
            <a:spAutoFit/>
          </a:bodyPr>
          <a:lstStyle/>
          <a:p>
            <a:r>
              <a:rPr lang="en-US" altLang="ja-JP" sz="1400" dirty="0" err="1"/>
              <a:t>Attension</a:t>
            </a:r>
            <a:r>
              <a:rPr lang="ja-JP" altLang="en-US" sz="1400" dirty="0"/>
              <a:t>機構だけの構成で、大域的な特徴や関係を表現</a:t>
            </a:r>
            <a:endParaRPr lang="en-US" altLang="ja-JP" sz="1400" dirty="0"/>
          </a:p>
        </p:txBody>
      </p:sp>
      <p:sp>
        <p:nvSpPr>
          <p:cNvPr id="76" name="テキスト ボックス 75">
            <a:extLst>
              <a:ext uri="{FF2B5EF4-FFF2-40B4-BE49-F238E27FC236}">
                <a16:creationId xmlns:a16="http://schemas.microsoft.com/office/drawing/2014/main" id="{5AB3588F-7ADF-45DA-8B74-97F1D45A9D3A}"/>
              </a:ext>
            </a:extLst>
          </p:cNvPr>
          <p:cNvSpPr txBox="1"/>
          <p:nvPr/>
        </p:nvSpPr>
        <p:spPr>
          <a:xfrm>
            <a:off x="6449824" y="4525277"/>
            <a:ext cx="2864700" cy="738664"/>
          </a:xfrm>
          <a:prstGeom prst="rect">
            <a:avLst/>
          </a:prstGeom>
          <a:noFill/>
        </p:spPr>
        <p:txBody>
          <a:bodyPr wrap="square" rtlCol="0">
            <a:spAutoFit/>
          </a:bodyPr>
          <a:lstStyle/>
          <a:p>
            <a:r>
              <a:rPr lang="ja-JP" altLang="en-US" sz="1400" dirty="0"/>
              <a:t>超大規模モデルを小数例示だけで</a:t>
            </a:r>
            <a:r>
              <a:rPr lang="en-US" altLang="ja-JP" sz="1200" dirty="0"/>
              <a:t>(Few-shot</a:t>
            </a:r>
            <a:r>
              <a:rPr lang="ja-JP" altLang="en-US" sz="1200" dirty="0"/>
              <a:t> </a:t>
            </a:r>
            <a:r>
              <a:rPr lang="en-US" altLang="ja-JP" sz="1200" dirty="0"/>
              <a:t>Learning)</a:t>
            </a:r>
            <a:r>
              <a:rPr lang="ja-JP" altLang="en-US" sz="1400" dirty="0"/>
              <a:t>により、</a:t>
            </a:r>
            <a:endParaRPr lang="en-US" altLang="ja-JP" sz="1400" dirty="0"/>
          </a:p>
          <a:p>
            <a:r>
              <a:rPr lang="ja-JP" altLang="en-US" sz="1400" dirty="0"/>
              <a:t>人間に近い自然な言語生成が可能</a:t>
            </a:r>
            <a:endParaRPr lang="en-US" altLang="ja-JP" sz="1400" dirty="0"/>
          </a:p>
        </p:txBody>
      </p:sp>
      <p:sp>
        <p:nvSpPr>
          <p:cNvPr id="78" name="テキスト ボックス 77">
            <a:extLst>
              <a:ext uri="{FF2B5EF4-FFF2-40B4-BE49-F238E27FC236}">
                <a16:creationId xmlns:a16="http://schemas.microsoft.com/office/drawing/2014/main" id="{005EFF77-FE83-46B2-80EF-681C21C64DDD}"/>
              </a:ext>
            </a:extLst>
          </p:cNvPr>
          <p:cNvSpPr txBox="1"/>
          <p:nvPr/>
        </p:nvSpPr>
        <p:spPr>
          <a:xfrm>
            <a:off x="6691872" y="5339077"/>
            <a:ext cx="2065079" cy="830997"/>
          </a:xfrm>
          <a:prstGeom prst="rect">
            <a:avLst/>
          </a:prstGeom>
          <a:noFill/>
        </p:spPr>
        <p:txBody>
          <a:bodyPr wrap="square" rtlCol="0">
            <a:spAutoFit/>
          </a:bodyPr>
          <a:lstStyle/>
          <a:p>
            <a:r>
              <a:rPr lang="en-US" altLang="ja-JP" sz="1200" dirty="0"/>
              <a:t>[User] </a:t>
            </a:r>
            <a:r>
              <a:rPr lang="ja-JP" altLang="en-US" sz="1200" dirty="0"/>
              <a:t>国の首都：</a:t>
            </a:r>
            <a:endParaRPr lang="en-US" altLang="ja-JP" sz="1200" dirty="0"/>
          </a:p>
          <a:p>
            <a:r>
              <a:rPr lang="ja-JP" altLang="en-US" sz="1200" dirty="0"/>
              <a:t>日本　→　東京</a:t>
            </a:r>
            <a:endParaRPr lang="en-US" altLang="ja-JP" sz="1200" dirty="0"/>
          </a:p>
          <a:p>
            <a:r>
              <a:rPr lang="ja-JP" altLang="en-US" sz="1200" dirty="0"/>
              <a:t>ギリシャ　→</a:t>
            </a:r>
            <a:endParaRPr lang="en-US" altLang="ja-JP" sz="1200" dirty="0"/>
          </a:p>
          <a:p>
            <a:r>
              <a:rPr lang="en-US" altLang="ja-JP" sz="1200" dirty="0"/>
              <a:t>[GPT-3] </a:t>
            </a:r>
            <a:r>
              <a:rPr lang="ja-JP" altLang="en-US" sz="1200" dirty="0"/>
              <a:t>アテネ</a:t>
            </a:r>
            <a:endParaRPr lang="en-US" altLang="ja-JP" sz="1200" dirty="0"/>
          </a:p>
        </p:txBody>
      </p:sp>
      <p:sp>
        <p:nvSpPr>
          <p:cNvPr id="80" name="テキスト ボックス 79">
            <a:extLst>
              <a:ext uri="{FF2B5EF4-FFF2-40B4-BE49-F238E27FC236}">
                <a16:creationId xmlns:a16="http://schemas.microsoft.com/office/drawing/2014/main" id="{2C411C13-741F-4461-ACF6-40404F0D523D}"/>
              </a:ext>
            </a:extLst>
          </p:cNvPr>
          <p:cNvSpPr txBox="1"/>
          <p:nvPr/>
        </p:nvSpPr>
        <p:spPr>
          <a:xfrm>
            <a:off x="10221546" y="5875930"/>
            <a:ext cx="1786235" cy="230832"/>
          </a:xfrm>
          <a:prstGeom prst="rect">
            <a:avLst/>
          </a:prstGeom>
          <a:noFill/>
        </p:spPr>
        <p:txBody>
          <a:bodyPr wrap="square" rtlCol="0">
            <a:spAutoFit/>
          </a:bodyPr>
          <a:lstStyle/>
          <a:p>
            <a:r>
              <a:rPr lang="en-US" altLang="ja-JP" sz="900" dirty="0"/>
              <a:t>https://openai.com/blog/dall-e/</a:t>
            </a:r>
            <a:endParaRPr kumimoji="1" lang="ja-JP" altLang="en-US" sz="900" dirty="0"/>
          </a:p>
        </p:txBody>
      </p:sp>
      <p:pic>
        <p:nvPicPr>
          <p:cNvPr id="82" name="図 81" descr="フルーツ が含まれている画像&#10;&#10;自動的に生成された説明">
            <a:extLst>
              <a:ext uri="{FF2B5EF4-FFF2-40B4-BE49-F238E27FC236}">
                <a16:creationId xmlns:a16="http://schemas.microsoft.com/office/drawing/2014/main" id="{BEE3CDFE-6868-40DD-9B75-B75A5F4A4C7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29937" y="5271379"/>
            <a:ext cx="2526540" cy="499630"/>
          </a:xfrm>
          <a:prstGeom prst="rect">
            <a:avLst/>
          </a:prstGeom>
        </p:spPr>
      </p:pic>
      <p:cxnSp>
        <p:nvCxnSpPr>
          <p:cNvPr id="83" name="直線矢印コネクタ 82">
            <a:extLst>
              <a:ext uri="{FF2B5EF4-FFF2-40B4-BE49-F238E27FC236}">
                <a16:creationId xmlns:a16="http://schemas.microsoft.com/office/drawing/2014/main" id="{FF9A9F83-2328-48A4-A026-51E38E59104F}"/>
              </a:ext>
            </a:extLst>
          </p:cNvPr>
          <p:cNvCxnSpPr>
            <a:cxnSpLocks/>
            <a:stCxn id="86" idx="2"/>
            <a:endCxn id="82" idx="0"/>
          </p:cNvCxnSpPr>
          <p:nvPr/>
        </p:nvCxnSpPr>
        <p:spPr>
          <a:xfrm flipH="1">
            <a:off x="10693207" y="4593430"/>
            <a:ext cx="1" cy="677949"/>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6" name="テキスト ボックス 85">
            <a:extLst>
              <a:ext uri="{FF2B5EF4-FFF2-40B4-BE49-F238E27FC236}">
                <a16:creationId xmlns:a16="http://schemas.microsoft.com/office/drawing/2014/main" id="{10A7798B-866A-4011-B239-20C31E318F67}"/>
              </a:ext>
            </a:extLst>
          </p:cNvPr>
          <p:cNvSpPr txBox="1"/>
          <p:nvPr/>
        </p:nvSpPr>
        <p:spPr>
          <a:xfrm>
            <a:off x="9606789" y="4339514"/>
            <a:ext cx="2172837" cy="253916"/>
          </a:xfrm>
          <a:prstGeom prst="rect">
            <a:avLst/>
          </a:prstGeom>
          <a:noFill/>
        </p:spPr>
        <p:txBody>
          <a:bodyPr wrap="square" rtlCol="0">
            <a:spAutoFit/>
          </a:bodyPr>
          <a:lstStyle/>
          <a:p>
            <a:pPr algn="ctr"/>
            <a:r>
              <a:rPr lang="ja-JP" altLang="en-US" sz="1050" dirty="0"/>
              <a:t>「アボカドの形をしたひじ掛け椅子」</a:t>
            </a:r>
            <a:endParaRPr kumimoji="1" lang="ja-JP" altLang="en-US" sz="1050" dirty="0"/>
          </a:p>
        </p:txBody>
      </p:sp>
      <p:sp>
        <p:nvSpPr>
          <p:cNvPr id="93" name="テキスト ボックス 92">
            <a:extLst>
              <a:ext uri="{FF2B5EF4-FFF2-40B4-BE49-F238E27FC236}">
                <a16:creationId xmlns:a16="http://schemas.microsoft.com/office/drawing/2014/main" id="{DF91E854-99A2-453A-B7E2-F616624CF884}"/>
              </a:ext>
            </a:extLst>
          </p:cNvPr>
          <p:cNvSpPr txBox="1"/>
          <p:nvPr/>
        </p:nvSpPr>
        <p:spPr>
          <a:xfrm>
            <a:off x="9363649" y="4130519"/>
            <a:ext cx="614069" cy="253916"/>
          </a:xfrm>
          <a:prstGeom prst="rect">
            <a:avLst/>
          </a:prstGeom>
          <a:noFill/>
        </p:spPr>
        <p:txBody>
          <a:bodyPr wrap="square" rtlCol="0">
            <a:spAutoFit/>
          </a:bodyPr>
          <a:lstStyle/>
          <a:p>
            <a:pPr algn="ctr"/>
            <a:r>
              <a:rPr lang="en-US" altLang="ja-JP" sz="1050" dirty="0"/>
              <a:t>【</a:t>
            </a:r>
            <a:r>
              <a:rPr lang="ja-JP" altLang="en-US" sz="1050" dirty="0"/>
              <a:t>入力</a:t>
            </a:r>
            <a:r>
              <a:rPr lang="en-US" altLang="ja-JP" sz="1050" dirty="0"/>
              <a:t>】</a:t>
            </a:r>
            <a:endParaRPr kumimoji="1" lang="ja-JP" altLang="en-US" sz="1050" dirty="0"/>
          </a:p>
        </p:txBody>
      </p:sp>
      <p:sp>
        <p:nvSpPr>
          <p:cNvPr id="94" name="テキスト ボックス 93">
            <a:extLst>
              <a:ext uri="{FF2B5EF4-FFF2-40B4-BE49-F238E27FC236}">
                <a16:creationId xmlns:a16="http://schemas.microsoft.com/office/drawing/2014/main" id="{92E18A95-769B-43D6-B322-6B20085CE5F2}"/>
              </a:ext>
            </a:extLst>
          </p:cNvPr>
          <p:cNvSpPr txBox="1"/>
          <p:nvPr/>
        </p:nvSpPr>
        <p:spPr>
          <a:xfrm>
            <a:off x="9363649" y="5026886"/>
            <a:ext cx="614069" cy="253916"/>
          </a:xfrm>
          <a:prstGeom prst="rect">
            <a:avLst/>
          </a:prstGeom>
          <a:noFill/>
        </p:spPr>
        <p:txBody>
          <a:bodyPr wrap="square" rtlCol="0">
            <a:spAutoFit/>
          </a:bodyPr>
          <a:lstStyle/>
          <a:p>
            <a:pPr algn="ctr"/>
            <a:r>
              <a:rPr lang="en-US" altLang="ja-JP" sz="1050" dirty="0"/>
              <a:t>【</a:t>
            </a:r>
            <a:r>
              <a:rPr lang="ja-JP" altLang="en-US" sz="1050" dirty="0"/>
              <a:t>出力</a:t>
            </a:r>
            <a:r>
              <a:rPr lang="en-US" altLang="ja-JP" sz="1050" dirty="0"/>
              <a:t>】</a:t>
            </a:r>
            <a:endParaRPr kumimoji="1" lang="ja-JP" altLang="en-US" sz="1050" dirty="0"/>
          </a:p>
        </p:txBody>
      </p:sp>
      <p:sp>
        <p:nvSpPr>
          <p:cNvPr id="95" name="テキスト ボックス 94">
            <a:extLst>
              <a:ext uri="{FF2B5EF4-FFF2-40B4-BE49-F238E27FC236}">
                <a16:creationId xmlns:a16="http://schemas.microsoft.com/office/drawing/2014/main" id="{4AF9ABD8-B224-42E7-97F8-12FBAEF730FF}"/>
              </a:ext>
            </a:extLst>
          </p:cNvPr>
          <p:cNvSpPr txBox="1"/>
          <p:nvPr/>
        </p:nvSpPr>
        <p:spPr>
          <a:xfrm>
            <a:off x="10197818" y="4747175"/>
            <a:ext cx="495389" cy="253916"/>
          </a:xfrm>
          <a:prstGeom prst="rect">
            <a:avLst/>
          </a:prstGeom>
          <a:noFill/>
        </p:spPr>
        <p:txBody>
          <a:bodyPr wrap="square" rtlCol="0">
            <a:spAutoFit/>
          </a:bodyPr>
          <a:lstStyle/>
          <a:p>
            <a:pPr algn="ctr"/>
            <a:r>
              <a:rPr lang="ja-JP" altLang="en-US" sz="1050" dirty="0"/>
              <a:t>生成</a:t>
            </a:r>
            <a:endParaRPr kumimoji="1" lang="ja-JP" altLang="en-US" sz="1050" dirty="0"/>
          </a:p>
        </p:txBody>
      </p:sp>
      <p:sp>
        <p:nvSpPr>
          <p:cNvPr id="97" name="テキスト ボックス 96">
            <a:extLst>
              <a:ext uri="{FF2B5EF4-FFF2-40B4-BE49-F238E27FC236}">
                <a16:creationId xmlns:a16="http://schemas.microsoft.com/office/drawing/2014/main" id="{5E4CFC3A-661C-448D-B35B-5772AFA3CB9B}"/>
              </a:ext>
            </a:extLst>
          </p:cNvPr>
          <p:cNvSpPr txBox="1"/>
          <p:nvPr/>
        </p:nvSpPr>
        <p:spPr>
          <a:xfrm>
            <a:off x="4551626" y="3417616"/>
            <a:ext cx="614069" cy="253916"/>
          </a:xfrm>
          <a:prstGeom prst="rect">
            <a:avLst/>
          </a:prstGeom>
          <a:noFill/>
        </p:spPr>
        <p:txBody>
          <a:bodyPr wrap="square" rtlCol="0">
            <a:spAutoFit/>
          </a:bodyPr>
          <a:lstStyle/>
          <a:p>
            <a:pPr algn="ctr"/>
            <a:r>
              <a:rPr lang="ja-JP" altLang="en-US" sz="1050" dirty="0"/>
              <a:t>ゴッホ風</a:t>
            </a:r>
            <a:endParaRPr kumimoji="1" lang="ja-JP" altLang="en-US" sz="1050" dirty="0"/>
          </a:p>
        </p:txBody>
      </p:sp>
      <p:sp>
        <p:nvSpPr>
          <p:cNvPr id="99" name="テキスト ボックス 98">
            <a:extLst>
              <a:ext uri="{FF2B5EF4-FFF2-40B4-BE49-F238E27FC236}">
                <a16:creationId xmlns:a16="http://schemas.microsoft.com/office/drawing/2014/main" id="{316096B4-63BD-4352-B5D4-A7E0E6C60C50}"/>
              </a:ext>
            </a:extLst>
          </p:cNvPr>
          <p:cNvSpPr txBox="1"/>
          <p:nvPr/>
        </p:nvSpPr>
        <p:spPr>
          <a:xfrm>
            <a:off x="9865869" y="3502224"/>
            <a:ext cx="1671873" cy="523220"/>
          </a:xfrm>
          <a:prstGeom prst="rect">
            <a:avLst/>
          </a:prstGeom>
          <a:noFill/>
        </p:spPr>
        <p:txBody>
          <a:bodyPr wrap="square" rtlCol="0">
            <a:spAutoFit/>
          </a:bodyPr>
          <a:lstStyle/>
          <a:p>
            <a:r>
              <a:rPr lang="en-US" altLang="ja-JP" sz="1400" dirty="0"/>
              <a:t>GPT-3</a:t>
            </a:r>
            <a:r>
              <a:rPr lang="ja-JP" altLang="en-US" sz="1400" dirty="0"/>
              <a:t>を応用し、</a:t>
            </a:r>
            <a:endParaRPr lang="en-US" altLang="ja-JP" sz="1400" dirty="0"/>
          </a:p>
          <a:p>
            <a:r>
              <a:rPr lang="ja-JP" altLang="en-US" sz="1400" dirty="0"/>
              <a:t>文から画像を生成</a:t>
            </a:r>
            <a:endParaRPr kumimoji="1" lang="ja-JP" altLang="en-US" sz="1400" dirty="0"/>
          </a:p>
        </p:txBody>
      </p:sp>
    </p:spTree>
    <p:extLst>
      <p:ext uri="{BB962C8B-B14F-4D97-AF65-F5344CB8AC3E}">
        <p14:creationId xmlns:p14="http://schemas.microsoft.com/office/powerpoint/2010/main" val="35644495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28</a:t>
            </a:fld>
            <a:endParaRPr kumimoji="1" lang="ja-JP" altLang="en-US"/>
          </a:p>
        </p:txBody>
      </p:sp>
      <p:sp>
        <p:nvSpPr>
          <p:cNvPr id="36" name="タイトル 1">
            <a:extLst>
              <a:ext uri="{FF2B5EF4-FFF2-40B4-BE49-F238E27FC236}">
                <a16:creationId xmlns:a16="http://schemas.microsoft.com/office/drawing/2014/main" id="{9E2104AC-889B-45AC-B8DA-252B99AF2E51}"/>
              </a:ext>
            </a:extLst>
          </p:cNvPr>
          <p:cNvSpPr>
            <a:spLocks noGrp="1"/>
          </p:cNvSpPr>
          <p:nvPr>
            <p:ph type="title"/>
          </p:nvPr>
        </p:nvSpPr>
        <p:spPr>
          <a:xfrm>
            <a:off x="517055" y="241034"/>
            <a:ext cx="11400125" cy="518094"/>
          </a:xfrm>
        </p:spPr>
        <p:txBody>
          <a:bodyPr/>
          <a:lstStyle/>
          <a:p>
            <a:r>
              <a:rPr lang="ja-JP" altLang="en-US" dirty="0"/>
              <a:t>深層学習の躍進③　行動・意思決定への活用拡大</a:t>
            </a:r>
            <a:endParaRPr lang="en-US" dirty="0"/>
          </a:p>
        </p:txBody>
      </p:sp>
      <p:sp>
        <p:nvSpPr>
          <p:cNvPr id="27" name="テキスト プレースホルダー 2">
            <a:extLst>
              <a:ext uri="{FF2B5EF4-FFF2-40B4-BE49-F238E27FC236}">
                <a16:creationId xmlns:a16="http://schemas.microsoft.com/office/drawing/2014/main" id="{262C6CF6-DB9A-4F75-AA07-AB5DF3219F99}"/>
              </a:ext>
            </a:extLst>
          </p:cNvPr>
          <p:cNvSpPr txBox="1">
            <a:spLocks/>
          </p:cNvSpPr>
          <p:nvPr/>
        </p:nvSpPr>
        <p:spPr>
          <a:xfrm>
            <a:off x="517054" y="1020575"/>
            <a:ext cx="11400125" cy="49077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実際の状態を観測しながら、高度な行動・意思決定の方策を学習</a:t>
            </a:r>
            <a:endParaRPr lang="en-US" altLang="ja-JP" sz="2800" dirty="0"/>
          </a:p>
          <a:p>
            <a:pPr>
              <a:defRPr/>
            </a:pPr>
            <a:endParaRPr lang="en-US" altLang="ja-JP" sz="2800" dirty="0"/>
          </a:p>
        </p:txBody>
      </p:sp>
      <p:sp>
        <p:nvSpPr>
          <p:cNvPr id="6" name="テキスト ボックス 5">
            <a:extLst>
              <a:ext uri="{FF2B5EF4-FFF2-40B4-BE49-F238E27FC236}">
                <a16:creationId xmlns:a16="http://schemas.microsoft.com/office/drawing/2014/main" id="{71635520-778F-4F9A-BFD4-65CCEE19CEF3}"/>
              </a:ext>
            </a:extLst>
          </p:cNvPr>
          <p:cNvSpPr txBox="1"/>
          <p:nvPr/>
        </p:nvSpPr>
        <p:spPr>
          <a:xfrm>
            <a:off x="677524" y="2111800"/>
            <a:ext cx="5953003" cy="338554"/>
          </a:xfrm>
          <a:prstGeom prst="rect">
            <a:avLst/>
          </a:prstGeom>
          <a:noFill/>
        </p:spPr>
        <p:txBody>
          <a:bodyPr wrap="square" rtlCol="0">
            <a:spAutoFit/>
          </a:bodyPr>
          <a:lstStyle/>
          <a:p>
            <a:pPr algn="ctr"/>
            <a:r>
              <a:rPr lang="ja-JP" altLang="en-US" sz="1600" dirty="0">
                <a:solidFill>
                  <a:schemeClr val="accent1"/>
                </a:solidFill>
              </a:rPr>
              <a:t>試行錯誤を通して、報酬が最大となる方策を獲得</a:t>
            </a:r>
            <a:endParaRPr kumimoji="1" lang="ja-JP" altLang="en-US" sz="1600" dirty="0">
              <a:solidFill>
                <a:schemeClr val="accent1"/>
              </a:solidFill>
            </a:endParaRPr>
          </a:p>
        </p:txBody>
      </p:sp>
      <p:sp>
        <p:nvSpPr>
          <p:cNvPr id="8" name="テキスト ボックス 7">
            <a:extLst>
              <a:ext uri="{FF2B5EF4-FFF2-40B4-BE49-F238E27FC236}">
                <a16:creationId xmlns:a16="http://schemas.microsoft.com/office/drawing/2014/main" id="{BCFE8A74-E01C-4F9A-9340-AFF0B1C089B2}"/>
              </a:ext>
            </a:extLst>
          </p:cNvPr>
          <p:cNvSpPr txBox="1"/>
          <p:nvPr/>
        </p:nvSpPr>
        <p:spPr>
          <a:xfrm>
            <a:off x="571984" y="-20412"/>
            <a:ext cx="4521842" cy="338554"/>
          </a:xfrm>
          <a:prstGeom prst="rect">
            <a:avLst/>
          </a:prstGeom>
          <a:noFill/>
        </p:spPr>
        <p:txBody>
          <a:bodyPr wrap="square" rtlCol="0">
            <a:spAutoFit/>
          </a:bodyPr>
          <a:lstStyle/>
          <a:p>
            <a:r>
              <a:rPr kumimoji="1" lang="ja-JP" altLang="en-US" sz="1600" b="1" dirty="0">
                <a:solidFill>
                  <a:schemeClr val="bg1"/>
                </a:solidFill>
              </a:rPr>
              <a:t>補足</a:t>
            </a:r>
          </a:p>
        </p:txBody>
      </p:sp>
      <p:sp>
        <p:nvSpPr>
          <p:cNvPr id="9" name="テキスト ボックス 8">
            <a:extLst>
              <a:ext uri="{FF2B5EF4-FFF2-40B4-BE49-F238E27FC236}">
                <a16:creationId xmlns:a16="http://schemas.microsoft.com/office/drawing/2014/main" id="{F97EB1CF-D976-42DA-9280-338F20640587}"/>
              </a:ext>
            </a:extLst>
          </p:cNvPr>
          <p:cNvSpPr txBox="1"/>
          <p:nvPr/>
        </p:nvSpPr>
        <p:spPr>
          <a:xfrm>
            <a:off x="2602835" y="1628650"/>
            <a:ext cx="2226611" cy="338554"/>
          </a:xfrm>
          <a:prstGeom prst="rect">
            <a:avLst/>
          </a:prstGeom>
          <a:noFill/>
        </p:spPr>
        <p:txBody>
          <a:bodyPr wrap="square" rtlCol="0">
            <a:spAutoFit/>
          </a:bodyPr>
          <a:lstStyle/>
          <a:p>
            <a:pPr algn="ctr"/>
            <a:r>
              <a:rPr lang="ja-JP" altLang="en-US" sz="1600" b="1" dirty="0"/>
              <a:t>深層強化学習</a:t>
            </a:r>
            <a:endParaRPr kumimoji="1" lang="ja-JP" altLang="en-US" sz="1600" b="1" dirty="0"/>
          </a:p>
        </p:txBody>
      </p:sp>
      <p:cxnSp>
        <p:nvCxnSpPr>
          <p:cNvPr id="10" name="直線コネクタ 9">
            <a:extLst>
              <a:ext uri="{FF2B5EF4-FFF2-40B4-BE49-F238E27FC236}">
                <a16:creationId xmlns:a16="http://schemas.microsoft.com/office/drawing/2014/main" id="{EF7E4B8A-BB4F-45C4-873E-4B0A7283F157}"/>
              </a:ext>
            </a:extLst>
          </p:cNvPr>
          <p:cNvCxnSpPr>
            <a:cxnSpLocks/>
          </p:cNvCxnSpPr>
          <p:nvPr/>
        </p:nvCxnSpPr>
        <p:spPr>
          <a:xfrm flipH="1">
            <a:off x="507917" y="1955925"/>
            <a:ext cx="663767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514EE482-3210-4F10-8089-0F2CB427A9C8}"/>
              </a:ext>
            </a:extLst>
          </p:cNvPr>
          <p:cNvSpPr txBox="1"/>
          <p:nvPr/>
        </p:nvSpPr>
        <p:spPr>
          <a:xfrm>
            <a:off x="8509382" y="1620501"/>
            <a:ext cx="2226611" cy="338554"/>
          </a:xfrm>
          <a:prstGeom prst="rect">
            <a:avLst/>
          </a:prstGeom>
          <a:noFill/>
        </p:spPr>
        <p:txBody>
          <a:bodyPr wrap="square" rtlCol="0">
            <a:spAutoFit/>
          </a:bodyPr>
          <a:lstStyle/>
          <a:p>
            <a:pPr algn="ctr"/>
            <a:r>
              <a:rPr lang="ja-JP" altLang="en-US" sz="1600" b="1" dirty="0"/>
              <a:t>予測学習</a:t>
            </a:r>
            <a:endParaRPr kumimoji="1" lang="ja-JP" altLang="en-US" sz="1600" b="1" dirty="0"/>
          </a:p>
        </p:txBody>
      </p:sp>
      <p:cxnSp>
        <p:nvCxnSpPr>
          <p:cNvPr id="13" name="直線コネクタ 12">
            <a:extLst>
              <a:ext uri="{FF2B5EF4-FFF2-40B4-BE49-F238E27FC236}">
                <a16:creationId xmlns:a16="http://schemas.microsoft.com/office/drawing/2014/main" id="{D55C645C-C72D-463E-9D15-04CF25AB2B19}"/>
              </a:ext>
            </a:extLst>
          </p:cNvPr>
          <p:cNvCxnSpPr>
            <a:cxnSpLocks/>
          </p:cNvCxnSpPr>
          <p:nvPr/>
        </p:nvCxnSpPr>
        <p:spPr>
          <a:xfrm flipH="1">
            <a:off x="7691284" y="1955925"/>
            <a:ext cx="375267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E48FE6A4-5CF5-4A04-8639-BC7F05846377}"/>
              </a:ext>
            </a:extLst>
          </p:cNvPr>
          <p:cNvSpPr txBox="1"/>
          <p:nvPr/>
        </p:nvSpPr>
        <p:spPr>
          <a:xfrm>
            <a:off x="7875176" y="2111800"/>
            <a:ext cx="3568785" cy="338554"/>
          </a:xfrm>
          <a:prstGeom prst="rect">
            <a:avLst/>
          </a:prstGeom>
          <a:noFill/>
        </p:spPr>
        <p:txBody>
          <a:bodyPr wrap="square" rtlCol="0">
            <a:spAutoFit/>
          </a:bodyPr>
          <a:lstStyle/>
          <a:p>
            <a:pPr algn="ctr"/>
            <a:r>
              <a:rPr lang="ja-JP" altLang="en-US" sz="1600" dirty="0">
                <a:solidFill>
                  <a:schemeClr val="accent1"/>
                </a:solidFill>
              </a:rPr>
              <a:t>予測と結果の差異から、方策を学習</a:t>
            </a:r>
            <a:endParaRPr kumimoji="1" lang="ja-JP" altLang="en-US" sz="1600" dirty="0">
              <a:solidFill>
                <a:schemeClr val="accent1"/>
              </a:solidFill>
            </a:endParaRPr>
          </a:p>
        </p:txBody>
      </p:sp>
      <p:pic>
        <p:nvPicPr>
          <p:cNvPr id="4" name="図 3">
            <a:extLst>
              <a:ext uri="{FF2B5EF4-FFF2-40B4-BE49-F238E27FC236}">
                <a16:creationId xmlns:a16="http://schemas.microsoft.com/office/drawing/2014/main" id="{4CC9C444-6E44-449C-BBB7-EF7923E99E59}"/>
              </a:ext>
            </a:extLst>
          </p:cNvPr>
          <p:cNvPicPr>
            <a:picLocks noChangeAspect="1"/>
          </p:cNvPicPr>
          <p:nvPr/>
        </p:nvPicPr>
        <p:blipFill rotWithShape="1">
          <a:blip r:embed="rId2"/>
          <a:srcRect l="6689" t="21194" r="43506" b="8902"/>
          <a:stretch/>
        </p:blipFill>
        <p:spPr>
          <a:xfrm>
            <a:off x="6001927" y="3856778"/>
            <a:ext cx="1057848" cy="1042526"/>
          </a:xfrm>
          <a:prstGeom prst="rect">
            <a:avLst/>
          </a:prstGeom>
        </p:spPr>
      </p:pic>
      <p:sp>
        <p:nvSpPr>
          <p:cNvPr id="16" name="テキスト ボックス 15">
            <a:extLst>
              <a:ext uri="{FF2B5EF4-FFF2-40B4-BE49-F238E27FC236}">
                <a16:creationId xmlns:a16="http://schemas.microsoft.com/office/drawing/2014/main" id="{B308D64F-C7AB-4D11-909B-7CD6937D1B9D}"/>
              </a:ext>
            </a:extLst>
          </p:cNvPr>
          <p:cNvSpPr txBox="1"/>
          <p:nvPr/>
        </p:nvSpPr>
        <p:spPr>
          <a:xfrm>
            <a:off x="5229435" y="3828568"/>
            <a:ext cx="571879" cy="307777"/>
          </a:xfrm>
          <a:prstGeom prst="rect">
            <a:avLst/>
          </a:prstGeom>
          <a:noFill/>
        </p:spPr>
        <p:txBody>
          <a:bodyPr wrap="square" rtlCol="0">
            <a:spAutoFit/>
          </a:bodyPr>
          <a:lstStyle/>
          <a:p>
            <a:pPr algn="ctr"/>
            <a:r>
              <a:rPr lang="ja-JP" altLang="en-US" sz="1400" dirty="0"/>
              <a:t>行動</a:t>
            </a:r>
            <a:endParaRPr lang="en-US" altLang="ja-JP" sz="1400" dirty="0"/>
          </a:p>
        </p:txBody>
      </p:sp>
      <p:sp>
        <p:nvSpPr>
          <p:cNvPr id="17" name="テキスト ボックス 16">
            <a:extLst>
              <a:ext uri="{FF2B5EF4-FFF2-40B4-BE49-F238E27FC236}">
                <a16:creationId xmlns:a16="http://schemas.microsoft.com/office/drawing/2014/main" id="{D0E0B21E-253B-44DD-8399-E73D683715CE}"/>
              </a:ext>
            </a:extLst>
          </p:cNvPr>
          <p:cNvSpPr txBox="1"/>
          <p:nvPr/>
        </p:nvSpPr>
        <p:spPr>
          <a:xfrm>
            <a:off x="4165772" y="2903173"/>
            <a:ext cx="2624395" cy="523220"/>
          </a:xfrm>
          <a:prstGeom prst="rect">
            <a:avLst/>
          </a:prstGeom>
          <a:noFill/>
        </p:spPr>
        <p:txBody>
          <a:bodyPr wrap="square" rtlCol="0">
            <a:spAutoFit/>
          </a:bodyPr>
          <a:lstStyle/>
          <a:p>
            <a:pPr algn="ctr"/>
            <a:r>
              <a:rPr lang="ja-JP" altLang="en-US" sz="1400" dirty="0"/>
              <a:t>困難だと言われていた囲碁で、</a:t>
            </a:r>
            <a:endParaRPr lang="en-US" altLang="ja-JP" sz="1400" dirty="0"/>
          </a:p>
          <a:p>
            <a:pPr algn="ctr"/>
            <a:r>
              <a:rPr lang="ja-JP" altLang="en-US" sz="1400" dirty="0"/>
              <a:t>人間のトップ棋士に勝利 </a:t>
            </a:r>
            <a:r>
              <a:rPr lang="en-US" altLang="ja-JP" sz="1100" dirty="0"/>
              <a:t>(2017)</a:t>
            </a:r>
            <a:endParaRPr lang="en-US" altLang="ja-JP" sz="1400" dirty="0"/>
          </a:p>
        </p:txBody>
      </p:sp>
      <p:pic>
        <p:nvPicPr>
          <p:cNvPr id="11" name="図 10">
            <a:extLst>
              <a:ext uri="{FF2B5EF4-FFF2-40B4-BE49-F238E27FC236}">
                <a16:creationId xmlns:a16="http://schemas.microsoft.com/office/drawing/2014/main" id="{155CC310-3F43-4251-91C1-7760393937B8}"/>
              </a:ext>
            </a:extLst>
          </p:cNvPr>
          <p:cNvPicPr>
            <a:picLocks noChangeAspect="1"/>
          </p:cNvPicPr>
          <p:nvPr/>
        </p:nvPicPr>
        <p:blipFill>
          <a:blip r:embed="rId3"/>
          <a:stretch>
            <a:fillRect/>
          </a:stretch>
        </p:blipFill>
        <p:spPr>
          <a:xfrm>
            <a:off x="3798793" y="4215629"/>
            <a:ext cx="1239981" cy="324824"/>
          </a:xfrm>
          <a:prstGeom prst="rect">
            <a:avLst/>
          </a:prstGeom>
        </p:spPr>
      </p:pic>
      <p:cxnSp>
        <p:nvCxnSpPr>
          <p:cNvPr id="19" name="直線矢印コネクタ 18">
            <a:extLst>
              <a:ext uri="{FF2B5EF4-FFF2-40B4-BE49-F238E27FC236}">
                <a16:creationId xmlns:a16="http://schemas.microsoft.com/office/drawing/2014/main" id="{C0436F0E-0587-4F21-A294-67E1C58342B5}"/>
              </a:ext>
            </a:extLst>
          </p:cNvPr>
          <p:cNvCxnSpPr>
            <a:cxnSpLocks/>
          </p:cNvCxnSpPr>
          <p:nvPr/>
        </p:nvCxnSpPr>
        <p:spPr>
          <a:xfrm>
            <a:off x="5229435" y="4267623"/>
            <a:ext cx="570832" cy="345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1D8674B4-070A-4702-AAB2-EFB6F6C0212C}"/>
              </a:ext>
            </a:extLst>
          </p:cNvPr>
          <p:cNvCxnSpPr>
            <a:cxnSpLocks/>
          </p:cNvCxnSpPr>
          <p:nvPr/>
        </p:nvCxnSpPr>
        <p:spPr>
          <a:xfrm flipH="1">
            <a:off x="5229435" y="4439888"/>
            <a:ext cx="565269"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F79ADBC8-A270-40D7-A812-9D2685D33E12}"/>
              </a:ext>
            </a:extLst>
          </p:cNvPr>
          <p:cNvSpPr txBox="1"/>
          <p:nvPr/>
        </p:nvSpPr>
        <p:spPr>
          <a:xfrm>
            <a:off x="5226129" y="4567846"/>
            <a:ext cx="571879" cy="307777"/>
          </a:xfrm>
          <a:prstGeom prst="rect">
            <a:avLst/>
          </a:prstGeom>
          <a:noFill/>
        </p:spPr>
        <p:txBody>
          <a:bodyPr wrap="square" rtlCol="0">
            <a:spAutoFit/>
          </a:bodyPr>
          <a:lstStyle/>
          <a:p>
            <a:pPr algn="ctr"/>
            <a:r>
              <a:rPr lang="ja-JP" altLang="en-US" sz="1400" dirty="0"/>
              <a:t>報酬</a:t>
            </a:r>
            <a:endParaRPr lang="en-US" altLang="ja-JP" sz="1400" dirty="0"/>
          </a:p>
        </p:txBody>
      </p:sp>
      <p:sp>
        <p:nvSpPr>
          <p:cNvPr id="24" name="テキスト ボックス 23">
            <a:extLst>
              <a:ext uri="{FF2B5EF4-FFF2-40B4-BE49-F238E27FC236}">
                <a16:creationId xmlns:a16="http://schemas.microsoft.com/office/drawing/2014/main" id="{DA2A6792-54DE-464C-93A9-64E42324BF66}"/>
              </a:ext>
            </a:extLst>
          </p:cNvPr>
          <p:cNvSpPr txBox="1"/>
          <p:nvPr/>
        </p:nvSpPr>
        <p:spPr>
          <a:xfrm>
            <a:off x="3624876" y="5182958"/>
            <a:ext cx="3774383" cy="230832"/>
          </a:xfrm>
          <a:prstGeom prst="rect">
            <a:avLst/>
          </a:prstGeom>
          <a:noFill/>
        </p:spPr>
        <p:txBody>
          <a:bodyPr wrap="square" rtlCol="0">
            <a:spAutoFit/>
          </a:bodyPr>
          <a:lstStyle/>
          <a:p>
            <a:r>
              <a:rPr lang="en-US" altLang="ja-JP" sz="900" dirty="0"/>
              <a:t>https://deepmind.com/research/case-studies/alphago-the-story-so-far</a:t>
            </a:r>
            <a:endParaRPr kumimoji="1" lang="ja-JP" altLang="en-US" sz="900" dirty="0"/>
          </a:p>
        </p:txBody>
      </p:sp>
      <p:sp>
        <p:nvSpPr>
          <p:cNvPr id="25" name="テキスト ボックス 24">
            <a:extLst>
              <a:ext uri="{FF2B5EF4-FFF2-40B4-BE49-F238E27FC236}">
                <a16:creationId xmlns:a16="http://schemas.microsoft.com/office/drawing/2014/main" id="{62F99EFA-29B0-4D23-ABC6-3D0F3D9DCE8F}"/>
              </a:ext>
            </a:extLst>
          </p:cNvPr>
          <p:cNvSpPr txBox="1"/>
          <p:nvPr/>
        </p:nvSpPr>
        <p:spPr>
          <a:xfrm>
            <a:off x="677524" y="3012615"/>
            <a:ext cx="3121269" cy="307777"/>
          </a:xfrm>
          <a:prstGeom prst="rect">
            <a:avLst/>
          </a:prstGeom>
          <a:noFill/>
        </p:spPr>
        <p:txBody>
          <a:bodyPr wrap="square" rtlCol="0">
            <a:spAutoFit/>
          </a:bodyPr>
          <a:lstStyle/>
          <a:p>
            <a:pPr algn="ctr"/>
            <a:r>
              <a:rPr lang="ja-JP" altLang="en-US" sz="1400" dirty="0"/>
              <a:t>ロボットアームの制御法を学習 </a:t>
            </a:r>
            <a:r>
              <a:rPr lang="en-US" altLang="ja-JP" sz="1100" dirty="0"/>
              <a:t>(2015)</a:t>
            </a:r>
            <a:endParaRPr lang="en-US" altLang="ja-JP" sz="1400" dirty="0"/>
          </a:p>
        </p:txBody>
      </p:sp>
      <p:pic>
        <p:nvPicPr>
          <p:cNvPr id="26" name="図 25">
            <a:extLst>
              <a:ext uri="{FF2B5EF4-FFF2-40B4-BE49-F238E27FC236}">
                <a16:creationId xmlns:a16="http://schemas.microsoft.com/office/drawing/2014/main" id="{D1F04F45-DC8F-4CB7-A66D-1AF35B037076}"/>
              </a:ext>
            </a:extLst>
          </p:cNvPr>
          <p:cNvPicPr>
            <a:picLocks noChangeAspect="1"/>
          </p:cNvPicPr>
          <p:nvPr/>
        </p:nvPicPr>
        <p:blipFill>
          <a:blip r:embed="rId4"/>
          <a:stretch>
            <a:fillRect/>
          </a:stretch>
        </p:blipFill>
        <p:spPr>
          <a:xfrm>
            <a:off x="859575" y="4929313"/>
            <a:ext cx="2644976" cy="1028863"/>
          </a:xfrm>
          <a:prstGeom prst="rect">
            <a:avLst/>
          </a:prstGeom>
        </p:spPr>
      </p:pic>
      <p:pic>
        <p:nvPicPr>
          <p:cNvPr id="28" name="図 27">
            <a:extLst>
              <a:ext uri="{FF2B5EF4-FFF2-40B4-BE49-F238E27FC236}">
                <a16:creationId xmlns:a16="http://schemas.microsoft.com/office/drawing/2014/main" id="{14B4C3A3-C9EF-4057-83D3-DB1AA2785821}"/>
              </a:ext>
            </a:extLst>
          </p:cNvPr>
          <p:cNvPicPr>
            <a:picLocks noChangeAspect="1"/>
          </p:cNvPicPr>
          <p:nvPr/>
        </p:nvPicPr>
        <p:blipFill>
          <a:blip r:embed="rId5"/>
          <a:stretch>
            <a:fillRect/>
          </a:stretch>
        </p:blipFill>
        <p:spPr>
          <a:xfrm>
            <a:off x="2360543" y="3731003"/>
            <a:ext cx="1204118" cy="1142743"/>
          </a:xfrm>
          <a:prstGeom prst="rect">
            <a:avLst/>
          </a:prstGeom>
        </p:spPr>
      </p:pic>
      <p:sp>
        <p:nvSpPr>
          <p:cNvPr id="30" name="テキスト ボックス 29">
            <a:extLst>
              <a:ext uri="{FF2B5EF4-FFF2-40B4-BE49-F238E27FC236}">
                <a16:creationId xmlns:a16="http://schemas.microsoft.com/office/drawing/2014/main" id="{9B20DAA6-6ED6-4E12-A24B-AC680AC4C16F}"/>
              </a:ext>
            </a:extLst>
          </p:cNvPr>
          <p:cNvSpPr txBox="1"/>
          <p:nvPr/>
        </p:nvSpPr>
        <p:spPr>
          <a:xfrm>
            <a:off x="804645" y="5979167"/>
            <a:ext cx="3361127" cy="230832"/>
          </a:xfrm>
          <a:prstGeom prst="rect">
            <a:avLst/>
          </a:prstGeom>
          <a:noFill/>
        </p:spPr>
        <p:txBody>
          <a:bodyPr wrap="square" rtlCol="0">
            <a:spAutoFit/>
          </a:bodyPr>
          <a:lstStyle/>
          <a:p>
            <a:r>
              <a:rPr lang="en-US" altLang="ja-JP" sz="900" dirty="0"/>
              <a:t>https://tech.preferred.jp/ja/blog/robot_binpick_deep_learning/</a:t>
            </a:r>
            <a:endParaRPr kumimoji="1" lang="ja-JP" altLang="en-US" sz="900" dirty="0"/>
          </a:p>
        </p:txBody>
      </p:sp>
      <p:pic>
        <p:nvPicPr>
          <p:cNvPr id="29" name="図 28">
            <a:extLst>
              <a:ext uri="{FF2B5EF4-FFF2-40B4-BE49-F238E27FC236}">
                <a16:creationId xmlns:a16="http://schemas.microsoft.com/office/drawing/2014/main" id="{13BD51DA-C227-417F-AE1B-424920C36E66}"/>
              </a:ext>
            </a:extLst>
          </p:cNvPr>
          <p:cNvPicPr>
            <a:picLocks noChangeAspect="1"/>
          </p:cNvPicPr>
          <p:nvPr/>
        </p:nvPicPr>
        <p:blipFill rotWithShape="1">
          <a:blip r:embed="rId6"/>
          <a:srcRect l="13267" r="5582"/>
          <a:stretch/>
        </p:blipFill>
        <p:spPr>
          <a:xfrm>
            <a:off x="692272" y="3724559"/>
            <a:ext cx="1649956" cy="1149187"/>
          </a:xfrm>
          <a:prstGeom prst="rect">
            <a:avLst/>
          </a:prstGeom>
        </p:spPr>
      </p:pic>
      <p:sp>
        <p:nvSpPr>
          <p:cNvPr id="32" name="テキスト ボックス 31">
            <a:extLst>
              <a:ext uri="{FF2B5EF4-FFF2-40B4-BE49-F238E27FC236}">
                <a16:creationId xmlns:a16="http://schemas.microsoft.com/office/drawing/2014/main" id="{A9C38352-DC9A-4A06-84B3-24654B0F4B88}"/>
              </a:ext>
            </a:extLst>
          </p:cNvPr>
          <p:cNvSpPr txBox="1"/>
          <p:nvPr/>
        </p:nvSpPr>
        <p:spPr>
          <a:xfrm>
            <a:off x="1130790" y="3432882"/>
            <a:ext cx="2102545" cy="276999"/>
          </a:xfrm>
          <a:prstGeom prst="rect">
            <a:avLst/>
          </a:prstGeom>
          <a:noFill/>
        </p:spPr>
        <p:txBody>
          <a:bodyPr wrap="square" rtlCol="0">
            <a:spAutoFit/>
          </a:bodyPr>
          <a:lstStyle/>
          <a:p>
            <a:pPr algn="ctr"/>
            <a:r>
              <a:rPr lang="ja-JP" altLang="en-US" sz="1200" dirty="0"/>
              <a:t>バラ積みピッキング</a:t>
            </a:r>
            <a:endParaRPr lang="en-US" altLang="ja-JP" sz="1200" dirty="0"/>
          </a:p>
        </p:txBody>
      </p:sp>
      <p:sp>
        <p:nvSpPr>
          <p:cNvPr id="33" name="テキスト ボックス 32">
            <a:extLst>
              <a:ext uri="{FF2B5EF4-FFF2-40B4-BE49-F238E27FC236}">
                <a16:creationId xmlns:a16="http://schemas.microsoft.com/office/drawing/2014/main" id="{10E3F221-6F10-4B3A-A844-E3BCE6F13E84}"/>
              </a:ext>
            </a:extLst>
          </p:cNvPr>
          <p:cNvSpPr txBox="1"/>
          <p:nvPr/>
        </p:nvSpPr>
        <p:spPr>
          <a:xfrm>
            <a:off x="1106920" y="2505921"/>
            <a:ext cx="5218440" cy="307777"/>
          </a:xfrm>
          <a:prstGeom prst="rect">
            <a:avLst/>
          </a:prstGeom>
          <a:noFill/>
        </p:spPr>
        <p:txBody>
          <a:bodyPr wrap="square" rtlCol="0">
            <a:spAutoFit/>
          </a:bodyPr>
          <a:lstStyle/>
          <a:p>
            <a:pPr algn="ctr"/>
            <a:r>
              <a:rPr lang="ja-JP" altLang="en-US" sz="1400" dirty="0"/>
              <a:t>評価関数や方策を深層学習で、帰納的に学習（</a:t>
            </a:r>
            <a:r>
              <a:rPr lang="en-US" altLang="ja-JP" sz="1400" dirty="0"/>
              <a:t>End-to-End</a:t>
            </a:r>
            <a:r>
              <a:rPr lang="ja-JP" altLang="en-US" sz="1400" dirty="0"/>
              <a:t>学習）</a:t>
            </a:r>
            <a:endParaRPr lang="en-US" altLang="ja-JP" sz="1400" dirty="0"/>
          </a:p>
        </p:txBody>
      </p:sp>
      <p:sp>
        <p:nvSpPr>
          <p:cNvPr id="34" name="テキスト ボックス 33">
            <a:extLst>
              <a:ext uri="{FF2B5EF4-FFF2-40B4-BE49-F238E27FC236}">
                <a16:creationId xmlns:a16="http://schemas.microsoft.com/office/drawing/2014/main" id="{C6FBA140-63F9-4301-9B7F-D8F12850CB16}"/>
              </a:ext>
            </a:extLst>
          </p:cNvPr>
          <p:cNvSpPr txBox="1"/>
          <p:nvPr/>
        </p:nvSpPr>
        <p:spPr>
          <a:xfrm>
            <a:off x="7758274" y="2456945"/>
            <a:ext cx="3728825" cy="523220"/>
          </a:xfrm>
          <a:prstGeom prst="rect">
            <a:avLst/>
          </a:prstGeom>
          <a:noFill/>
        </p:spPr>
        <p:txBody>
          <a:bodyPr wrap="square" rtlCol="0">
            <a:spAutoFit/>
          </a:bodyPr>
          <a:lstStyle/>
          <a:p>
            <a:pPr algn="ctr"/>
            <a:r>
              <a:rPr lang="ja-JP" altLang="en-US" sz="1400" dirty="0"/>
              <a:t>ロボットが人間動作を模倣するように画像を予測し、</a:t>
            </a:r>
            <a:endParaRPr lang="en-US" altLang="ja-JP" sz="1400" dirty="0"/>
          </a:p>
          <a:p>
            <a:pPr algn="ctr"/>
            <a:r>
              <a:rPr lang="ja-JP" altLang="en-US" sz="1400" dirty="0"/>
              <a:t>結果との差異からタオルの折り畳み方を学習 </a:t>
            </a:r>
            <a:r>
              <a:rPr lang="en-US" altLang="ja-JP" sz="1100" dirty="0"/>
              <a:t>(2017)</a:t>
            </a:r>
            <a:endParaRPr lang="en-US" altLang="ja-JP" sz="1400" dirty="0"/>
          </a:p>
        </p:txBody>
      </p:sp>
      <p:pic>
        <p:nvPicPr>
          <p:cNvPr id="31" name="図 30">
            <a:extLst>
              <a:ext uri="{FF2B5EF4-FFF2-40B4-BE49-F238E27FC236}">
                <a16:creationId xmlns:a16="http://schemas.microsoft.com/office/drawing/2014/main" id="{8ACB405C-5F89-4A96-8DC3-A6CB886C9E5C}"/>
              </a:ext>
            </a:extLst>
          </p:cNvPr>
          <p:cNvPicPr>
            <a:picLocks noChangeAspect="1"/>
          </p:cNvPicPr>
          <p:nvPr/>
        </p:nvPicPr>
        <p:blipFill rotWithShape="1">
          <a:blip r:embed="rId7"/>
          <a:srcRect l="13084" t="7476" r="69004" b="66257"/>
          <a:stretch/>
        </p:blipFill>
        <p:spPr>
          <a:xfrm>
            <a:off x="9705605" y="3271789"/>
            <a:ext cx="979638" cy="885459"/>
          </a:xfrm>
          <a:prstGeom prst="rect">
            <a:avLst/>
          </a:prstGeom>
        </p:spPr>
      </p:pic>
      <p:pic>
        <p:nvPicPr>
          <p:cNvPr id="37" name="図 36">
            <a:extLst>
              <a:ext uri="{FF2B5EF4-FFF2-40B4-BE49-F238E27FC236}">
                <a16:creationId xmlns:a16="http://schemas.microsoft.com/office/drawing/2014/main" id="{C5611176-C442-462D-B075-728DE8E62762}"/>
              </a:ext>
            </a:extLst>
          </p:cNvPr>
          <p:cNvPicPr>
            <a:picLocks noChangeAspect="1"/>
          </p:cNvPicPr>
          <p:nvPr/>
        </p:nvPicPr>
        <p:blipFill rotWithShape="1">
          <a:blip r:embed="rId7"/>
          <a:srcRect l="13756" t="67916" r="68445" b="4475"/>
          <a:stretch/>
        </p:blipFill>
        <p:spPr>
          <a:xfrm>
            <a:off x="8716752" y="3295169"/>
            <a:ext cx="932437" cy="891501"/>
          </a:xfrm>
          <a:prstGeom prst="rect">
            <a:avLst/>
          </a:prstGeom>
        </p:spPr>
      </p:pic>
      <p:sp>
        <p:nvSpPr>
          <p:cNvPr id="38" name="テキスト ボックス 37">
            <a:extLst>
              <a:ext uri="{FF2B5EF4-FFF2-40B4-BE49-F238E27FC236}">
                <a16:creationId xmlns:a16="http://schemas.microsoft.com/office/drawing/2014/main" id="{9C6E6BB0-B106-4960-8E9F-8283798CF5F5}"/>
              </a:ext>
            </a:extLst>
          </p:cNvPr>
          <p:cNvSpPr txBox="1"/>
          <p:nvPr/>
        </p:nvSpPr>
        <p:spPr>
          <a:xfrm>
            <a:off x="8589326" y="2954434"/>
            <a:ext cx="1101215" cy="307777"/>
          </a:xfrm>
          <a:prstGeom prst="rect">
            <a:avLst/>
          </a:prstGeom>
          <a:noFill/>
        </p:spPr>
        <p:txBody>
          <a:bodyPr wrap="square" rtlCol="0">
            <a:spAutoFit/>
          </a:bodyPr>
          <a:lstStyle/>
          <a:p>
            <a:pPr algn="ctr"/>
            <a:r>
              <a:rPr lang="ja-JP" altLang="en-US" sz="1400" dirty="0"/>
              <a:t>現在画像</a:t>
            </a:r>
            <a:endParaRPr lang="en-US" altLang="ja-JP" sz="1400" dirty="0"/>
          </a:p>
        </p:txBody>
      </p:sp>
      <p:sp>
        <p:nvSpPr>
          <p:cNvPr id="39" name="テキスト ボックス 38">
            <a:extLst>
              <a:ext uri="{FF2B5EF4-FFF2-40B4-BE49-F238E27FC236}">
                <a16:creationId xmlns:a16="http://schemas.microsoft.com/office/drawing/2014/main" id="{AE305485-2BC2-41F3-9F3A-39A68BE4851C}"/>
              </a:ext>
            </a:extLst>
          </p:cNvPr>
          <p:cNvSpPr txBox="1"/>
          <p:nvPr/>
        </p:nvSpPr>
        <p:spPr>
          <a:xfrm>
            <a:off x="9651556" y="2954434"/>
            <a:ext cx="1101215" cy="307777"/>
          </a:xfrm>
          <a:prstGeom prst="rect">
            <a:avLst/>
          </a:prstGeom>
          <a:noFill/>
        </p:spPr>
        <p:txBody>
          <a:bodyPr wrap="square" rtlCol="0">
            <a:spAutoFit/>
          </a:bodyPr>
          <a:lstStyle/>
          <a:p>
            <a:pPr algn="ctr"/>
            <a:r>
              <a:rPr lang="ja-JP" altLang="en-US" sz="1400" dirty="0"/>
              <a:t>予測画像</a:t>
            </a:r>
            <a:endParaRPr lang="en-US" altLang="ja-JP" sz="1400" dirty="0"/>
          </a:p>
        </p:txBody>
      </p:sp>
      <p:pic>
        <p:nvPicPr>
          <p:cNvPr id="35" name="図 34">
            <a:extLst>
              <a:ext uri="{FF2B5EF4-FFF2-40B4-BE49-F238E27FC236}">
                <a16:creationId xmlns:a16="http://schemas.microsoft.com/office/drawing/2014/main" id="{91146269-EB3F-49FA-BB09-53860A3FD171}"/>
              </a:ext>
            </a:extLst>
          </p:cNvPr>
          <p:cNvPicPr>
            <a:picLocks noChangeAspect="1"/>
          </p:cNvPicPr>
          <p:nvPr/>
        </p:nvPicPr>
        <p:blipFill rotWithShape="1">
          <a:blip r:embed="rId8"/>
          <a:srcRect r="34445" b="50721"/>
          <a:stretch/>
        </p:blipFill>
        <p:spPr>
          <a:xfrm>
            <a:off x="8370963" y="4309055"/>
            <a:ext cx="2591955" cy="1647316"/>
          </a:xfrm>
          <a:prstGeom prst="rect">
            <a:avLst/>
          </a:prstGeom>
        </p:spPr>
      </p:pic>
      <p:sp>
        <p:nvSpPr>
          <p:cNvPr id="40" name="テキスト ボックス 39">
            <a:extLst>
              <a:ext uri="{FF2B5EF4-FFF2-40B4-BE49-F238E27FC236}">
                <a16:creationId xmlns:a16="http://schemas.microsoft.com/office/drawing/2014/main" id="{86585F08-358F-40E0-A985-C26001DF3319}"/>
              </a:ext>
            </a:extLst>
          </p:cNvPr>
          <p:cNvSpPr txBox="1"/>
          <p:nvPr/>
        </p:nvSpPr>
        <p:spPr>
          <a:xfrm>
            <a:off x="9147308" y="5994277"/>
            <a:ext cx="2629765" cy="230832"/>
          </a:xfrm>
          <a:prstGeom prst="rect">
            <a:avLst/>
          </a:prstGeom>
          <a:noFill/>
        </p:spPr>
        <p:txBody>
          <a:bodyPr wrap="square" rtlCol="0">
            <a:spAutoFit/>
          </a:bodyPr>
          <a:lstStyle/>
          <a:p>
            <a:r>
              <a:rPr lang="en-US" altLang="ja-JP" sz="900" dirty="0"/>
              <a:t>https://ieeexplore.ieee.org/document/7762066</a:t>
            </a:r>
            <a:endParaRPr kumimoji="1" lang="ja-JP" altLang="en-US" sz="900" dirty="0"/>
          </a:p>
        </p:txBody>
      </p:sp>
    </p:spTree>
    <p:extLst>
      <p:ext uri="{BB962C8B-B14F-4D97-AF65-F5344CB8AC3E}">
        <p14:creationId xmlns:p14="http://schemas.microsoft.com/office/powerpoint/2010/main" val="33456997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29</a:t>
            </a:fld>
            <a:endParaRPr kumimoji="1" lang="ja-JP" altLang="en-US"/>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974332"/>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3200" dirty="0"/>
              <a:t>主に、ビジネス展開と社内業務での利用が想定される。</a:t>
            </a:r>
            <a:endParaRPr lang="en-US" altLang="ja-JP" sz="2800" dirty="0"/>
          </a:p>
        </p:txBody>
      </p:sp>
      <p:sp>
        <p:nvSpPr>
          <p:cNvPr id="4" name="正方形/長方形 3">
            <a:extLst>
              <a:ext uri="{FF2B5EF4-FFF2-40B4-BE49-F238E27FC236}">
                <a16:creationId xmlns:a16="http://schemas.microsoft.com/office/drawing/2014/main" id="{21E51F48-13BC-40F1-8EFE-DE004D977A7B}"/>
              </a:ext>
            </a:extLst>
          </p:cNvPr>
          <p:cNvSpPr/>
          <p:nvPr/>
        </p:nvSpPr>
        <p:spPr>
          <a:xfrm>
            <a:off x="1833435" y="4168458"/>
            <a:ext cx="2181279" cy="46628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最終利用者</a:t>
            </a:r>
          </a:p>
        </p:txBody>
      </p:sp>
      <p:sp>
        <p:nvSpPr>
          <p:cNvPr id="22" name="テキスト ボックス 21">
            <a:extLst>
              <a:ext uri="{FF2B5EF4-FFF2-40B4-BE49-F238E27FC236}">
                <a16:creationId xmlns:a16="http://schemas.microsoft.com/office/drawing/2014/main" id="{1C076B15-C471-4CFA-9F8B-A9A5DA5EC47E}"/>
              </a:ext>
            </a:extLst>
          </p:cNvPr>
          <p:cNvSpPr txBox="1"/>
          <p:nvPr/>
        </p:nvSpPr>
        <p:spPr>
          <a:xfrm>
            <a:off x="827710" y="1751905"/>
            <a:ext cx="4413184" cy="400110"/>
          </a:xfrm>
          <a:prstGeom prst="rect">
            <a:avLst/>
          </a:prstGeom>
          <a:noFill/>
        </p:spPr>
        <p:txBody>
          <a:bodyPr wrap="square" rtlCol="0">
            <a:spAutoFit/>
          </a:bodyPr>
          <a:lstStyle/>
          <a:p>
            <a:pPr algn="ctr"/>
            <a:r>
              <a:rPr kumimoji="1" lang="ja-JP" altLang="en-US" sz="2000" dirty="0"/>
              <a:t>主体の分類</a:t>
            </a:r>
          </a:p>
        </p:txBody>
      </p:sp>
      <p:cxnSp>
        <p:nvCxnSpPr>
          <p:cNvPr id="23" name="直線コネクタ 22">
            <a:extLst>
              <a:ext uri="{FF2B5EF4-FFF2-40B4-BE49-F238E27FC236}">
                <a16:creationId xmlns:a16="http://schemas.microsoft.com/office/drawing/2014/main" id="{771ED3C3-ECA2-4A35-906F-FA3A761A7ACC}"/>
              </a:ext>
            </a:extLst>
          </p:cNvPr>
          <p:cNvCxnSpPr>
            <a:cxnSpLocks/>
          </p:cNvCxnSpPr>
          <p:nvPr/>
        </p:nvCxnSpPr>
        <p:spPr>
          <a:xfrm flipH="1">
            <a:off x="499607" y="2262168"/>
            <a:ext cx="503752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EAB5FDC2-9659-488C-B63E-DE093D30F76D}"/>
              </a:ext>
            </a:extLst>
          </p:cNvPr>
          <p:cNvSpPr txBox="1"/>
          <p:nvPr/>
        </p:nvSpPr>
        <p:spPr>
          <a:xfrm>
            <a:off x="6622028" y="1763718"/>
            <a:ext cx="4621599" cy="400110"/>
          </a:xfrm>
          <a:prstGeom prst="rect">
            <a:avLst/>
          </a:prstGeom>
          <a:noFill/>
        </p:spPr>
        <p:txBody>
          <a:bodyPr wrap="square" rtlCol="0">
            <a:spAutoFit/>
          </a:bodyPr>
          <a:lstStyle/>
          <a:p>
            <a:pPr algn="ctr"/>
            <a:r>
              <a:rPr kumimoji="1" lang="ja-JP" altLang="en-US" sz="2000" dirty="0"/>
              <a:t>社員の利用ケース</a:t>
            </a:r>
          </a:p>
        </p:txBody>
      </p:sp>
      <p:cxnSp>
        <p:nvCxnSpPr>
          <p:cNvPr id="25" name="直線コネクタ 24">
            <a:extLst>
              <a:ext uri="{FF2B5EF4-FFF2-40B4-BE49-F238E27FC236}">
                <a16:creationId xmlns:a16="http://schemas.microsoft.com/office/drawing/2014/main" id="{DBC0D9BC-4E17-4DB1-B67B-7E9D809B4002}"/>
              </a:ext>
            </a:extLst>
          </p:cNvPr>
          <p:cNvCxnSpPr>
            <a:cxnSpLocks/>
          </p:cNvCxnSpPr>
          <p:nvPr/>
        </p:nvCxnSpPr>
        <p:spPr>
          <a:xfrm flipH="1">
            <a:off x="6347957" y="2262168"/>
            <a:ext cx="503752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7A704B5A-007C-4EF5-B13F-B8385152CF67}"/>
              </a:ext>
            </a:extLst>
          </p:cNvPr>
          <p:cNvSpPr txBox="1"/>
          <p:nvPr/>
        </p:nvSpPr>
        <p:spPr>
          <a:xfrm>
            <a:off x="7618943" y="3503466"/>
            <a:ext cx="4413184" cy="369332"/>
          </a:xfrm>
          <a:prstGeom prst="rect">
            <a:avLst/>
          </a:prstGeom>
          <a:noFill/>
        </p:spPr>
        <p:txBody>
          <a:bodyPr wrap="square" rtlCol="0">
            <a:spAutoFit/>
          </a:bodyPr>
          <a:lstStyle/>
          <a:p>
            <a:pPr algn="ctr"/>
            <a:r>
              <a:rPr kumimoji="1" lang="ja-JP" altLang="en-US" dirty="0"/>
              <a:t>主に、製品化などのビジネス展開を想定</a:t>
            </a:r>
          </a:p>
        </p:txBody>
      </p:sp>
      <p:sp>
        <p:nvSpPr>
          <p:cNvPr id="29" name="正方形/長方形 28">
            <a:extLst>
              <a:ext uri="{FF2B5EF4-FFF2-40B4-BE49-F238E27FC236}">
                <a16:creationId xmlns:a16="http://schemas.microsoft.com/office/drawing/2014/main" id="{08AD96E5-7592-43A4-8FAD-E0A27BFA58BC}"/>
              </a:ext>
            </a:extLst>
          </p:cNvPr>
          <p:cNvSpPr/>
          <p:nvPr/>
        </p:nvSpPr>
        <p:spPr>
          <a:xfrm>
            <a:off x="6529406" y="4655387"/>
            <a:ext cx="2181279" cy="46628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最終利用者</a:t>
            </a:r>
          </a:p>
        </p:txBody>
      </p:sp>
      <p:sp>
        <p:nvSpPr>
          <p:cNvPr id="30" name="正方形/長方形 29">
            <a:extLst>
              <a:ext uri="{FF2B5EF4-FFF2-40B4-BE49-F238E27FC236}">
                <a16:creationId xmlns:a16="http://schemas.microsoft.com/office/drawing/2014/main" id="{68343449-F082-4DDB-8131-3786E59EF5BD}"/>
              </a:ext>
            </a:extLst>
          </p:cNvPr>
          <p:cNvSpPr/>
          <p:nvPr/>
        </p:nvSpPr>
        <p:spPr>
          <a:xfrm>
            <a:off x="7696247" y="2957734"/>
            <a:ext cx="1490162" cy="46628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3C5B51BD-8AA8-49BF-936E-B9AD9D70D43B}"/>
              </a:ext>
            </a:extLst>
          </p:cNvPr>
          <p:cNvSpPr/>
          <p:nvPr/>
        </p:nvSpPr>
        <p:spPr>
          <a:xfrm>
            <a:off x="6051478" y="2957734"/>
            <a:ext cx="1644768" cy="46628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6" name="正方形/長方形 25">
            <a:extLst>
              <a:ext uri="{FF2B5EF4-FFF2-40B4-BE49-F238E27FC236}">
                <a16:creationId xmlns:a16="http://schemas.microsoft.com/office/drawing/2014/main" id="{2F781F80-A3F5-4415-97C7-30DA04F092A1}"/>
              </a:ext>
            </a:extLst>
          </p:cNvPr>
          <p:cNvSpPr/>
          <p:nvPr/>
        </p:nvSpPr>
        <p:spPr>
          <a:xfrm>
            <a:off x="6051479" y="2940236"/>
            <a:ext cx="3134929" cy="4662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開発者／</a:t>
            </a:r>
            <a:r>
              <a:rPr kumimoji="1" lang="en-US" altLang="ja-JP" dirty="0">
                <a:solidFill>
                  <a:schemeClr val="tx1"/>
                </a:solidFill>
              </a:rPr>
              <a:t>AI</a:t>
            </a:r>
            <a:r>
              <a:rPr kumimoji="1" lang="ja-JP" altLang="en-US" dirty="0">
                <a:solidFill>
                  <a:schemeClr val="tx1"/>
                </a:solidFill>
              </a:rPr>
              <a:t>サービスプロバイダ</a:t>
            </a:r>
          </a:p>
        </p:txBody>
      </p:sp>
      <p:sp>
        <p:nvSpPr>
          <p:cNvPr id="33" name="正方形/長方形 32">
            <a:extLst>
              <a:ext uri="{FF2B5EF4-FFF2-40B4-BE49-F238E27FC236}">
                <a16:creationId xmlns:a16="http://schemas.microsoft.com/office/drawing/2014/main" id="{609700B2-897F-4932-A872-823C6AA247BE}"/>
              </a:ext>
            </a:extLst>
          </p:cNvPr>
          <p:cNvSpPr/>
          <p:nvPr/>
        </p:nvSpPr>
        <p:spPr>
          <a:xfrm>
            <a:off x="1814385" y="3318868"/>
            <a:ext cx="2181279" cy="46628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AI</a:t>
            </a:r>
            <a:r>
              <a:rPr kumimoji="1" lang="ja-JP" altLang="en-US" dirty="0">
                <a:solidFill>
                  <a:schemeClr val="tx1"/>
                </a:solidFill>
              </a:rPr>
              <a:t>サービスプロバイダ</a:t>
            </a:r>
          </a:p>
        </p:txBody>
      </p:sp>
      <p:sp>
        <p:nvSpPr>
          <p:cNvPr id="34" name="正方形/長方形 33">
            <a:extLst>
              <a:ext uri="{FF2B5EF4-FFF2-40B4-BE49-F238E27FC236}">
                <a16:creationId xmlns:a16="http://schemas.microsoft.com/office/drawing/2014/main" id="{051C2FDC-DF89-4C51-9E29-9AB4CE28D0AE}"/>
              </a:ext>
            </a:extLst>
          </p:cNvPr>
          <p:cNvSpPr/>
          <p:nvPr/>
        </p:nvSpPr>
        <p:spPr>
          <a:xfrm>
            <a:off x="908261" y="2620834"/>
            <a:ext cx="1231275" cy="46628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利用者</a:t>
            </a:r>
          </a:p>
        </p:txBody>
      </p:sp>
      <p:sp>
        <p:nvSpPr>
          <p:cNvPr id="35" name="正方形/長方形 34">
            <a:extLst>
              <a:ext uri="{FF2B5EF4-FFF2-40B4-BE49-F238E27FC236}">
                <a16:creationId xmlns:a16="http://schemas.microsoft.com/office/drawing/2014/main" id="{D31DC476-3219-4FB8-B4FB-09C711AC60F6}"/>
              </a:ext>
            </a:extLst>
          </p:cNvPr>
          <p:cNvSpPr/>
          <p:nvPr/>
        </p:nvSpPr>
        <p:spPr>
          <a:xfrm>
            <a:off x="908261" y="4960217"/>
            <a:ext cx="1231275" cy="46628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開発者</a:t>
            </a:r>
          </a:p>
        </p:txBody>
      </p:sp>
      <p:cxnSp>
        <p:nvCxnSpPr>
          <p:cNvPr id="6" name="コネクタ: カギ線 5">
            <a:extLst>
              <a:ext uri="{FF2B5EF4-FFF2-40B4-BE49-F238E27FC236}">
                <a16:creationId xmlns:a16="http://schemas.microsoft.com/office/drawing/2014/main" id="{4BE52433-B7D9-44DD-813F-FCEB57081EDD}"/>
              </a:ext>
            </a:extLst>
          </p:cNvPr>
          <p:cNvCxnSpPr>
            <a:cxnSpLocks/>
            <a:endCxn id="33" idx="1"/>
          </p:cNvCxnSpPr>
          <p:nvPr/>
        </p:nvCxnSpPr>
        <p:spPr>
          <a:xfrm rot="16200000" flipH="1">
            <a:off x="1479557" y="3217181"/>
            <a:ext cx="379170" cy="290486"/>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コネクタ: カギ線 36">
            <a:extLst>
              <a:ext uri="{FF2B5EF4-FFF2-40B4-BE49-F238E27FC236}">
                <a16:creationId xmlns:a16="http://schemas.microsoft.com/office/drawing/2014/main" id="{2924580E-5219-410E-AB74-6BC9C4DBD55C}"/>
              </a:ext>
            </a:extLst>
          </p:cNvPr>
          <p:cNvCxnSpPr>
            <a:cxnSpLocks/>
            <a:stCxn id="34" idx="2"/>
            <a:endCxn id="4" idx="1"/>
          </p:cNvCxnSpPr>
          <p:nvPr/>
        </p:nvCxnSpPr>
        <p:spPr>
          <a:xfrm rot="16200000" flipH="1">
            <a:off x="1021425" y="3589589"/>
            <a:ext cx="1314484" cy="309536"/>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C1B5ACCA-2150-4D59-94A4-F44396086A34}"/>
              </a:ext>
            </a:extLst>
          </p:cNvPr>
          <p:cNvSpPr txBox="1"/>
          <p:nvPr/>
        </p:nvSpPr>
        <p:spPr>
          <a:xfrm>
            <a:off x="604280" y="5518836"/>
            <a:ext cx="862468" cy="369332"/>
          </a:xfrm>
          <a:prstGeom prst="rect">
            <a:avLst/>
          </a:prstGeom>
          <a:noFill/>
        </p:spPr>
        <p:txBody>
          <a:bodyPr wrap="square" rtlCol="0">
            <a:spAutoFit/>
          </a:bodyPr>
          <a:lstStyle/>
          <a:p>
            <a:pPr algn="ctr"/>
            <a:r>
              <a:rPr kumimoji="1" lang="ja-JP" altLang="en-US" dirty="0"/>
              <a:t>・・・</a:t>
            </a:r>
          </a:p>
        </p:txBody>
      </p:sp>
      <p:sp>
        <p:nvSpPr>
          <p:cNvPr id="42" name="テキスト ボックス 41">
            <a:extLst>
              <a:ext uri="{FF2B5EF4-FFF2-40B4-BE49-F238E27FC236}">
                <a16:creationId xmlns:a16="http://schemas.microsoft.com/office/drawing/2014/main" id="{7AEFDAC9-3A5F-403B-85A7-C15D9BA5FE58}"/>
              </a:ext>
            </a:extLst>
          </p:cNvPr>
          <p:cNvSpPr txBox="1"/>
          <p:nvPr/>
        </p:nvSpPr>
        <p:spPr>
          <a:xfrm>
            <a:off x="2234786" y="2689094"/>
            <a:ext cx="3397597" cy="338554"/>
          </a:xfrm>
          <a:prstGeom prst="rect">
            <a:avLst/>
          </a:prstGeom>
          <a:noFill/>
        </p:spPr>
        <p:txBody>
          <a:bodyPr wrap="square" rtlCol="0">
            <a:spAutoFit/>
          </a:bodyPr>
          <a:lstStyle/>
          <a:p>
            <a:r>
              <a:rPr kumimoji="1" lang="en-US" altLang="ja-JP" sz="1600" dirty="0"/>
              <a:t>AI</a:t>
            </a:r>
            <a:r>
              <a:rPr kumimoji="1" lang="ja-JP" altLang="en-US" sz="1600" dirty="0"/>
              <a:t>システム／</a:t>
            </a:r>
            <a:r>
              <a:rPr kumimoji="1" lang="en-US" altLang="ja-JP" sz="1600" dirty="0"/>
              <a:t>AI</a:t>
            </a:r>
            <a:r>
              <a:rPr kumimoji="1" lang="ja-JP" altLang="en-US" sz="1600" dirty="0"/>
              <a:t>付随サービスなどを利用</a:t>
            </a:r>
          </a:p>
        </p:txBody>
      </p:sp>
      <p:sp>
        <p:nvSpPr>
          <p:cNvPr id="43" name="テキスト ボックス 42">
            <a:extLst>
              <a:ext uri="{FF2B5EF4-FFF2-40B4-BE49-F238E27FC236}">
                <a16:creationId xmlns:a16="http://schemas.microsoft.com/office/drawing/2014/main" id="{21FA7174-FDEB-4581-AE7D-F85A4B176CAD}"/>
              </a:ext>
            </a:extLst>
          </p:cNvPr>
          <p:cNvSpPr txBox="1"/>
          <p:nvPr/>
        </p:nvSpPr>
        <p:spPr>
          <a:xfrm>
            <a:off x="2705445" y="3779751"/>
            <a:ext cx="2576667" cy="338554"/>
          </a:xfrm>
          <a:prstGeom prst="rect">
            <a:avLst/>
          </a:prstGeom>
          <a:noFill/>
        </p:spPr>
        <p:txBody>
          <a:bodyPr wrap="square" rtlCol="0">
            <a:spAutoFit/>
          </a:bodyPr>
          <a:lstStyle/>
          <a:p>
            <a:r>
              <a:rPr kumimoji="1" lang="ja-JP" altLang="en-US" sz="1600" dirty="0"/>
              <a:t>サービスを他社に提供する</a:t>
            </a:r>
          </a:p>
        </p:txBody>
      </p:sp>
      <p:sp>
        <p:nvSpPr>
          <p:cNvPr id="45" name="テキスト ボックス 44">
            <a:extLst>
              <a:ext uri="{FF2B5EF4-FFF2-40B4-BE49-F238E27FC236}">
                <a16:creationId xmlns:a16="http://schemas.microsoft.com/office/drawing/2014/main" id="{42D15878-ADB9-4C4E-8B08-75BB3033D9BD}"/>
              </a:ext>
            </a:extLst>
          </p:cNvPr>
          <p:cNvSpPr txBox="1"/>
          <p:nvPr/>
        </p:nvSpPr>
        <p:spPr>
          <a:xfrm>
            <a:off x="2705444" y="4621663"/>
            <a:ext cx="2576667" cy="338554"/>
          </a:xfrm>
          <a:prstGeom prst="rect">
            <a:avLst/>
          </a:prstGeom>
          <a:noFill/>
        </p:spPr>
        <p:txBody>
          <a:bodyPr wrap="square" rtlCol="0">
            <a:spAutoFit/>
          </a:bodyPr>
          <a:lstStyle/>
          <a:p>
            <a:r>
              <a:rPr kumimoji="1" lang="ja-JP" altLang="en-US" sz="1600" dirty="0"/>
              <a:t>サービスを他社に提供しない</a:t>
            </a:r>
          </a:p>
        </p:txBody>
      </p:sp>
      <p:sp>
        <p:nvSpPr>
          <p:cNvPr id="46" name="テキスト ボックス 45">
            <a:extLst>
              <a:ext uri="{FF2B5EF4-FFF2-40B4-BE49-F238E27FC236}">
                <a16:creationId xmlns:a16="http://schemas.microsoft.com/office/drawing/2014/main" id="{DBD500AF-0F6A-4F48-AE37-BFEC7C6AE646}"/>
              </a:ext>
            </a:extLst>
          </p:cNvPr>
          <p:cNvSpPr txBox="1"/>
          <p:nvPr/>
        </p:nvSpPr>
        <p:spPr>
          <a:xfrm>
            <a:off x="2295869" y="5024080"/>
            <a:ext cx="2576667" cy="338554"/>
          </a:xfrm>
          <a:prstGeom prst="rect">
            <a:avLst/>
          </a:prstGeom>
          <a:noFill/>
        </p:spPr>
        <p:txBody>
          <a:bodyPr wrap="square" rtlCol="0">
            <a:spAutoFit/>
          </a:bodyPr>
          <a:lstStyle/>
          <a:p>
            <a:r>
              <a:rPr kumimoji="1" lang="en-US" altLang="ja-JP" sz="1600" dirty="0"/>
              <a:t>AI</a:t>
            </a:r>
            <a:r>
              <a:rPr kumimoji="1" lang="ja-JP" altLang="en-US" sz="1600" dirty="0"/>
              <a:t>システムを研究開発</a:t>
            </a:r>
          </a:p>
        </p:txBody>
      </p:sp>
      <p:cxnSp>
        <p:nvCxnSpPr>
          <p:cNvPr id="47" name="コネクタ: カギ線 46">
            <a:extLst>
              <a:ext uri="{FF2B5EF4-FFF2-40B4-BE49-F238E27FC236}">
                <a16:creationId xmlns:a16="http://schemas.microsoft.com/office/drawing/2014/main" id="{5F3FD550-F74C-4FB4-AEB1-AC92DF2EF68B}"/>
              </a:ext>
            </a:extLst>
          </p:cNvPr>
          <p:cNvCxnSpPr>
            <a:cxnSpLocks/>
          </p:cNvCxnSpPr>
          <p:nvPr/>
        </p:nvCxnSpPr>
        <p:spPr>
          <a:xfrm rot="10800000" flipV="1">
            <a:off x="908260" y="2939699"/>
            <a:ext cx="12700" cy="2253658"/>
          </a:xfrm>
          <a:prstGeom prst="bentConnector3">
            <a:avLst>
              <a:gd name="adj1" fmla="val 1800000"/>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3D0FC9D-B7E1-4EEB-B37F-4D6967496925}"/>
              </a:ext>
            </a:extLst>
          </p:cNvPr>
          <p:cNvCxnSpPr>
            <a:stCxn id="26" idx="2"/>
            <a:endCxn id="29" idx="0"/>
          </p:cNvCxnSpPr>
          <p:nvPr/>
        </p:nvCxnSpPr>
        <p:spPr>
          <a:xfrm>
            <a:off x="7618944" y="3406517"/>
            <a:ext cx="1102" cy="1248870"/>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65B37FCF-4772-43FD-8AF6-5CCC23E6CECB}"/>
              </a:ext>
            </a:extLst>
          </p:cNvPr>
          <p:cNvSpPr txBox="1"/>
          <p:nvPr/>
        </p:nvSpPr>
        <p:spPr>
          <a:xfrm>
            <a:off x="7872415" y="5185461"/>
            <a:ext cx="3315690" cy="369332"/>
          </a:xfrm>
          <a:prstGeom prst="rect">
            <a:avLst/>
          </a:prstGeom>
          <a:noFill/>
        </p:spPr>
        <p:txBody>
          <a:bodyPr wrap="square" rtlCol="0">
            <a:spAutoFit/>
          </a:bodyPr>
          <a:lstStyle/>
          <a:p>
            <a:pPr algn="ctr"/>
            <a:r>
              <a:rPr kumimoji="1" lang="ja-JP" altLang="en-US" dirty="0"/>
              <a:t>主に、社内業務での活用を想定</a:t>
            </a:r>
          </a:p>
        </p:txBody>
      </p:sp>
      <p:sp>
        <p:nvSpPr>
          <p:cNvPr id="59" name="二等辺三角形 58">
            <a:extLst>
              <a:ext uri="{FF2B5EF4-FFF2-40B4-BE49-F238E27FC236}">
                <a16:creationId xmlns:a16="http://schemas.microsoft.com/office/drawing/2014/main" id="{63F9182C-7EDB-4290-8167-7F22EB8B8AEE}"/>
              </a:ext>
            </a:extLst>
          </p:cNvPr>
          <p:cNvSpPr/>
          <p:nvPr/>
        </p:nvSpPr>
        <p:spPr>
          <a:xfrm rot="5400000">
            <a:off x="7745280" y="3582229"/>
            <a:ext cx="203666" cy="19190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二等辺三角形 59">
            <a:extLst>
              <a:ext uri="{FF2B5EF4-FFF2-40B4-BE49-F238E27FC236}">
                <a16:creationId xmlns:a16="http://schemas.microsoft.com/office/drawing/2014/main" id="{A9254058-0572-4EF6-9491-6EC086E67FDA}"/>
              </a:ext>
            </a:extLst>
          </p:cNvPr>
          <p:cNvSpPr/>
          <p:nvPr/>
        </p:nvSpPr>
        <p:spPr>
          <a:xfrm rot="5400000">
            <a:off x="7745279" y="5265903"/>
            <a:ext cx="203666" cy="19190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2" name="テキスト ボックス 61">
            <a:extLst>
              <a:ext uri="{FF2B5EF4-FFF2-40B4-BE49-F238E27FC236}">
                <a16:creationId xmlns:a16="http://schemas.microsoft.com/office/drawing/2014/main" id="{4B517238-3725-441B-8BFE-C18FCA4633DD}"/>
              </a:ext>
            </a:extLst>
          </p:cNvPr>
          <p:cNvSpPr txBox="1"/>
          <p:nvPr/>
        </p:nvSpPr>
        <p:spPr>
          <a:xfrm>
            <a:off x="388349" y="5896762"/>
            <a:ext cx="11490727" cy="338554"/>
          </a:xfrm>
          <a:prstGeom prst="rect">
            <a:avLst/>
          </a:prstGeom>
          <a:noFill/>
        </p:spPr>
        <p:txBody>
          <a:bodyPr wrap="square" rtlCol="0">
            <a:spAutoFit/>
          </a:bodyPr>
          <a:lstStyle/>
          <a:p>
            <a:r>
              <a:rPr kumimoji="1" lang="en-US" altLang="ja-JP" sz="1600" dirty="0"/>
              <a:t>※</a:t>
            </a:r>
            <a:r>
              <a:rPr kumimoji="1" lang="ja-JP" altLang="en-US" sz="1600" dirty="0"/>
              <a:t>総務省資料：「</a:t>
            </a:r>
            <a:r>
              <a:rPr kumimoji="1" lang="en-US" altLang="ja-JP" sz="1600" dirty="0"/>
              <a:t>AI</a:t>
            </a:r>
            <a:r>
              <a:rPr kumimoji="1" lang="ja-JP" altLang="en-US" sz="1600" dirty="0"/>
              <a:t>の利活用において留意することが期待される事項」、</a:t>
            </a:r>
            <a:r>
              <a:rPr kumimoji="1" lang="en-US" altLang="ja-JP" sz="1600" dirty="0"/>
              <a:t>https://www.soumu.go.jp/main_content/000557758.pdf</a:t>
            </a:r>
            <a:endParaRPr kumimoji="1" lang="ja-JP" altLang="en-US" sz="1600" dirty="0"/>
          </a:p>
        </p:txBody>
      </p:sp>
      <p:sp>
        <p:nvSpPr>
          <p:cNvPr id="64" name="タイトル 63">
            <a:extLst>
              <a:ext uri="{FF2B5EF4-FFF2-40B4-BE49-F238E27FC236}">
                <a16:creationId xmlns:a16="http://schemas.microsoft.com/office/drawing/2014/main" id="{9E8ECEDB-53D8-43AD-A12D-8592C5F8FD48}"/>
              </a:ext>
            </a:extLst>
          </p:cNvPr>
          <p:cNvSpPr>
            <a:spLocks noGrp="1"/>
          </p:cNvSpPr>
          <p:nvPr>
            <p:ph type="title"/>
          </p:nvPr>
        </p:nvSpPr>
        <p:spPr>
          <a:xfrm>
            <a:off x="517055" y="239222"/>
            <a:ext cx="11400125" cy="518094"/>
          </a:xfrm>
        </p:spPr>
        <p:txBody>
          <a:bodyPr/>
          <a:lstStyle/>
          <a:p>
            <a:r>
              <a:rPr lang="ja-JP" altLang="en-US" dirty="0"/>
              <a:t>社員の利用ケース</a:t>
            </a:r>
          </a:p>
        </p:txBody>
      </p:sp>
      <p:sp>
        <p:nvSpPr>
          <p:cNvPr id="2" name="テキスト ボックス 1">
            <a:extLst>
              <a:ext uri="{FF2B5EF4-FFF2-40B4-BE49-F238E27FC236}">
                <a16:creationId xmlns:a16="http://schemas.microsoft.com/office/drawing/2014/main" id="{E4211B61-C4F7-50E5-0791-023C99C364FB}"/>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a:t>
            </a:r>
            <a:endParaRPr kumimoji="1" lang="ja-JP" altLang="en-US" sz="1600" b="1" dirty="0">
              <a:solidFill>
                <a:schemeClr val="bg1"/>
              </a:solidFill>
            </a:endParaRPr>
          </a:p>
        </p:txBody>
      </p:sp>
    </p:spTree>
    <p:extLst>
      <p:ext uri="{BB962C8B-B14F-4D97-AF65-F5344CB8AC3E}">
        <p14:creationId xmlns:p14="http://schemas.microsoft.com/office/powerpoint/2010/main" val="2750122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p:txBody>
          <a:bodyPr/>
          <a:lstStyle/>
          <a:p>
            <a:r>
              <a:rPr lang="ja-JP" altLang="en-US" dirty="0"/>
              <a:t>本日のセミナー構成</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3</a:t>
            </a:fld>
            <a:endParaRPr kumimoji="1" lang="ja-JP" altLang="en-US"/>
          </a:p>
        </p:txBody>
      </p:sp>
      <p:sp>
        <p:nvSpPr>
          <p:cNvPr id="7" name="テキスト ボックス 6">
            <a:extLst>
              <a:ext uri="{FF2B5EF4-FFF2-40B4-BE49-F238E27FC236}">
                <a16:creationId xmlns:a16="http://schemas.microsoft.com/office/drawing/2014/main" id="{2157A59B-D50E-FFE7-AC40-D385F9D5C388}"/>
              </a:ext>
            </a:extLst>
          </p:cNvPr>
          <p:cNvSpPr txBox="1"/>
          <p:nvPr/>
        </p:nvSpPr>
        <p:spPr>
          <a:xfrm>
            <a:off x="8438687" y="5503574"/>
            <a:ext cx="3117792" cy="369332"/>
          </a:xfrm>
          <a:prstGeom prst="rect">
            <a:avLst/>
          </a:prstGeom>
          <a:noFill/>
        </p:spPr>
        <p:txBody>
          <a:bodyPr wrap="square" rtlCol="0">
            <a:spAutoFit/>
          </a:bodyPr>
          <a:lstStyle/>
          <a:p>
            <a:pPr algn="ctr"/>
            <a:r>
              <a:rPr kumimoji="1" lang="ja-JP" altLang="en-US" dirty="0"/>
              <a:t>（ビジネス・技術開発展開）</a:t>
            </a:r>
          </a:p>
        </p:txBody>
      </p:sp>
      <p:sp>
        <p:nvSpPr>
          <p:cNvPr id="8" name="正方形/長方形 7">
            <a:extLst>
              <a:ext uri="{FF2B5EF4-FFF2-40B4-BE49-F238E27FC236}">
                <a16:creationId xmlns:a16="http://schemas.microsoft.com/office/drawing/2014/main" id="{80117A50-2F00-C9D5-BC32-81D67AB71810}"/>
              </a:ext>
            </a:extLst>
          </p:cNvPr>
          <p:cNvSpPr/>
          <p:nvPr/>
        </p:nvSpPr>
        <p:spPr>
          <a:xfrm>
            <a:off x="8797880" y="3826463"/>
            <a:ext cx="2399407" cy="46628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最終利用者</a:t>
            </a:r>
          </a:p>
        </p:txBody>
      </p:sp>
      <p:sp>
        <p:nvSpPr>
          <p:cNvPr id="12" name="テキスト ボックス 11">
            <a:extLst>
              <a:ext uri="{FF2B5EF4-FFF2-40B4-BE49-F238E27FC236}">
                <a16:creationId xmlns:a16="http://schemas.microsoft.com/office/drawing/2014/main" id="{D8B8125C-6C30-F719-E3ED-B3608B3AE4B6}"/>
              </a:ext>
            </a:extLst>
          </p:cNvPr>
          <p:cNvSpPr txBox="1"/>
          <p:nvPr/>
        </p:nvSpPr>
        <p:spPr>
          <a:xfrm>
            <a:off x="8692887" y="4325451"/>
            <a:ext cx="2609392" cy="369332"/>
          </a:xfrm>
          <a:prstGeom prst="rect">
            <a:avLst/>
          </a:prstGeom>
          <a:noFill/>
        </p:spPr>
        <p:txBody>
          <a:bodyPr wrap="square" rtlCol="0">
            <a:spAutoFit/>
          </a:bodyPr>
          <a:lstStyle/>
          <a:p>
            <a:pPr algn="ctr"/>
            <a:r>
              <a:rPr kumimoji="1" lang="ja-JP" altLang="en-US" dirty="0"/>
              <a:t>（社内業務での活用）</a:t>
            </a:r>
          </a:p>
        </p:txBody>
      </p:sp>
      <p:sp>
        <p:nvSpPr>
          <p:cNvPr id="18" name="正方形/長方形 17">
            <a:extLst>
              <a:ext uri="{FF2B5EF4-FFF2-40B4-BE49-F238E27FC236}">
                <a16:creationId xmlns:a16="http://schemas.microsoft.com/office/drawing/2014/main" id="{DE5BCD0B-4511-8BA5-03CC-50A5ED7C5792}"/>
              </a:ext>
            </a:extLst>
          </p:cNvPr>
          <p:cNvSpPr/>
          <p:nvPr/>
        </p:nvSpPr>
        <p:spPr>
          <a:xfrm>
            <a:off x="8775496" y="2517957"/>
            <a:ext cx="2444175" cy="466281"/>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共通基盤</a:t>
            </a:r>
          </a:p>
        </p:txBody>
      </p:sp>
      <p:grpSp>
        <p:nvGrpSpPr>
          <p:cNvPr id="21" name="グループ化 20">
            <a:extLst>
              <a:ext uri="{FF2B5EF4-FFF2-40B4-BE49-F238E27FC236}">
                <a16:creationId xmlns:a16="http://schemas.microsoft.com/office/drawing/2014/main" id="{A8A03225-926D-19DC-1262-A4A7E76CB5BF}"/>
              </a:ext>
            </a:extLst>
          </p:cNvPr>
          <p:cNvGrpSpPr/>
          <p:nvPr/>
        </p:nvGrpSpPr>
        <p:grpSpPr>
          <a:xfrm>
            <a:off x="8273372" y="4979328"/>
            <a:ext cx="3448423" cy="471253"/>
            <a:chOff x="7176565" y="3349811"/>
            <a:chExt cx="3134930" cy="471253"/>
          </a:xfrm>
        </p:grpSpPr>
        <p:sp>
          <p:nvSpPr>
            <p:cNvPr id="23" name="正方形/長方形 22">
              <a:extLst>
                <a:ext uri="{FF2B5EF4-FFF2-40B4-BE49-F238E27FC236}">
                  <a16:creationId xmlns:a16="http://schemas.microsoft.com/office/drawing/2014/main" id="{C5F01E89-BACC-04D1-C3A6-4AABC57AB7BA}"/>
                </a:ext>
              </a:extLst>
            </p:cNvPr>
            <p:cNvSpPr/>
            <p:nvPr/>
          </p:nvSpPr>
          <p:spPr>
            <a:xfrm>
              <a:off x="8735839" y="3354158"/>
              <a:ext cx="1575656" cy="46628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24" name="正方形/長方形 23">
              <a:extLst>
                <a:ext uri="{FF2B5EF4-FFF2-40B4-BE49-F238E27FC236}">
                  <a16:creationId xmlns:a16="http://schemas.microsoft.com/office/drawing/2014/main" id="{AE0A35EB-7CFF-E9C5-AB0A-32F78183D8C2}"/>
                </a:ext>
              </a:extLst>
            </p:cNvPr>
            <p:cNvSpPr/>
            <p:nvPr/>
          </p:nvSpPr>
          <p:spPr>
            <a:xfrm>
              <a:off x="7176565" y="3354783"/>
              <a:ext cx="1559275" cy="46628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25" name="正方形/長方形 24">
              <a:extLst>
                <a:ext uri="{FF2B5EF4-FFF2-40B4-BE49-F238E27FC236}">
                  <a16:creationId xmlns:a16="http://schemas.microsoft.com/office/drawing/2014/main" id="{81F20FD9-49EF-E2B7-A778-76AFC6FFBA5D}"/>
                </a:ext>
              </a:extLst>
            </p:cNvPr>
            <p:cNvSpPr/>
            <p:nvPr/>
          </p:nvSpPr>
          <p:spPr>
            <a:xfrm>
              <a:off x="7176566" y="3349811"/>
              <a:ext cx="3134929" cy="4662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開発者／</a:t>
              </a:r>
              <a:r>
                <a:rPr kumimoji="1" lang="en-US" altLang="ja-JP" sz="2000" dirty="0">
                  <a:solidFill>
                    <a:schemeClr val="tx1"/>
                  </a:solidFill>
                </a:rPr>
                <a:t>AI</a:t>
              </a:r>
              <a:r>
                <a:rPr kumimoji="1" lang="ja-JP" altLang="en-US" sz="2000" dirty="0">
                  <a:solidFill>
                    <a:schemeClr val="tx1"/>
                  </a:solidFill>
                </a:rPr>
                <a:t>サービスプロバイダ</a:t>
              </a:r>
            </a:p>
          </p:txBody>
        </p:sp>
      </p:grpSp>
      <p:graphicFrame>
        <p:nvGraphicFramePr>
          <p:cNvPr id="9" name="表 9">
            <a:extLst>
              <a:ext uri="{FF2B5EF4-FFF2-40B4-BE49-F238E27FC236}">
                <a16:creationId xmlns:a16="http://schemas.microsoft.com/office/drawing/2014/main" id="{03FE9BCE-3681-C83C-986B-CFA3EBCFE738}"/>
              </a:ext>
            </a:extLst>
          </p:cNvPr>
          <p:cNvGraphicFramePr>
            <a:graphicFrameLocks noGrp="1"/>
          </p:cNvGraphicFramePr>
          <p:nvPr>
            <p:extLst>
              <p:ext uri="{D42A27DB-BD31-4B8C-83A1-F6EECF244321}">
                <p14:modId xmlns:p14="http://schemas.microsoft.com/office/powerpoint/2010/main" val="3909628400"/>
              </p:ext>
            </p:extLst>
          </p:nvPr>
        </p:nvGraphicFramePr>
        <p:xfrm>
          <a:off x="400050" y="1280597"/>
          <a:ext cx="7210425" cy="4403952"/>
        </p:xfrm>
        <a:graphic>
          <a:graphicData uri="http://schemas.openxmlformats.org/drawingml/2006/table">
            <a:tbl>
              <a:tblPr firstRow="1" bandRow="1">
                <a:tableStyleId>{5C22544A-7EE6-4342-B048-85BDC9FD1C3A}</a:tableStyleId>
              </a:tblPr>
              <a:tblGrid>
                <a:gridCol w="627289">
                  <a:extLst>
                    <a:ext uri="{9D8B030D-6E8A-4147-A177-3AD203B41FA5}">
                      <a16:colId xmlns:a16="http://schemas.microsoft.com/office/drawing/2014/main" val="1832472273"/>
                    </a:ext>
                  </a:extLst>
                </a:gridCol>
                <a:gridCol w="3239861">
                  <a:extLst>
                    <a:ext uri="{9D8B030D-6E8A-4147-A177-3AD203B41FA5}">
                      <a16:colId xmlns:a16="http://schemas.microsoft.com/office/drawing/2014/main" val="2157302007"/>
                    </a:ext>
                  </a:extLst>
                </a:gridCol>
                <a:gridCol w="3343275">
                  <a:extLst>
                    <a:ext uri="{9D8B030D-6E8A-4147-A177-3AD203B41FA5}">
                      <a16:colId xmlns:a16="http://schemas.microsoft.com/office/drawing/2014/main" val="1761439035"/>
                    </a:ext>
                  </a:extLst>
                </a:gridCol>
              </a:tblGrid>
              <a:tr h="733992">
                <a:tc>
                  <a:txBody>
                    <a:bodyPr/>
                    <a:lstStyle/>
                    <a:p>
                      <a:r>
                        <a:rPr kumimoji="1" lang="en-US" altLang="ja-JP" sz="2000" dirty="0"/>
                        <a:t>#</a:t>
                      </a:r>
                      <a:endParaRPr kumimoji="1" lang="ja-JP" altLang="en-US" sz="2000" dirty="0"/>
                    </a:p>
                  </a:txBody>
                  <a:tcPr anchor="ctr">
                    <a:lnB w="12700" cap="flat" cmpd="sng" algn="ctr">
                      <a:solidFill>
                        <a:schemeClr val="tx1"/>
                      </a:solidFill>
                      <a:prstDash val="solid"/>
                      <a:round/>
                      <a:headEnd type="none" w="med" len="med"/>
                      <a:tailEnd type="none" w="med" len="med"/>
                    </a:lnB>
                  </a:tcPr>
                </a:tc>
                <a:tc>
                  <a:txBody>
                    <a:bodyPr/>
                    <a:lstStyle/>
                    <a:p>
                      <a:r>
                        <a:rPr kumimoji="1" lang="ja-JP" altLang="en-US" sz="2000" dirty="0"/>
                        <a:t>題目</a:t>
                      </a:r>
                    </a:p>
                  </a:txBody>
                  <a:tcPr anchor="ctr">
                    <a:lnB w="12700" cap="flat" cmpd="sng" algn="ctr">
                      <a:solidFill>
                        <a:schemeClr val="tx1"/>
                      </a:solidFill>
                      <a:prstDash val="solid"/>
                      <a:round/>
                      <a:headEnd type="none" w="med" len="med"/>
                      <a:tailEnd type="none" w="med" len="med"/>
                    </a:lnB>
                  </a:tcPr>
                </a:tc>
                <a:tc>
                  <a:txBody>
                    <a:bodyPr/>
                    <a:lstStyle/>
                    <a:p>
                      <a:r>
                        <a:rPr kumimoji="1" lang="ja-JP" altLang="en-US" sz="2000" dirty="0"/>
                        <a:t>講演者</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3929137"/>
                  </a:ext>
                </a:extLst>
              </a:tr>
              <a:tr h="733992">
                <a:tc>
                  <a:txBody>
                    <a:bodyPr/>
                    <a:lstStyle/>
                    <a:p>
                      <a:r>
                        <a:rPr kumimoji="1" lang="en-US" altLang="ja-JP" sz="2000" dirty="0"/>
                        <a:t>1. </a:t>
                      </a:r>
                      <a:endParaRPr kumimoji="1" lang="ja-JP"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2000" dirty="0"/>
                        <a:t>概要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2000" dirty="0"/>
                        <a:t>MKHQ INVC</a:t>
                      </a:r>
                      <a:r>
                        <a:rPr kumimoji="1" lang="ja-JP" altLang="en-US" sz="2000" dirty="0"/>
                        <a:t>　熊谷 渉</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3631216"/>
                  </a:ext>
                </a:extLst>
              </a:tr>
              <a:tr h="733992">
                <a:tc>
                  <a:txBody>
                    <a:bodyPr/>
                    <a:lstStyle/>
                    <a:p>
                      <a:r>
                        <a:rPr kumimoji="1" lang="en-US" altLang="ja-JP" sz="2000" dirty="0"/>
                        <a:t>2. </a:t>
                      </a:r>
                      <a:endParaRPr kumimoji="1" lang="ja-JP"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2000" dirty="0"/>
                        <a:t>技術解説</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2000" dirty="0"/>
                        <a:t>MKHQ INVC</a:t>
                      </a:r>
                      <a:r>
                        <a:rPr kumimoji="1" lang="ja-JP" altLang="en-US" sz="2000" dirty="0"/>
                        <a:t>　中林 暁男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12632864"/>
                  </a:ext>
                </a:extLst>
              </a:tr>
              <a:tr h="733992">
                <a:tc>
                  <a:txBody>
                    <a:bodyPr/>
                    <a:lstStyle/>
                    <a:p>
                      <a:r>
                        <a:rPr kumimoji="1" lang="en-US" altLang="ja-JP" sz="2000" dirty="0"/>
                        <a:t>3.</a:t>
                      </a:r>
                      <a:endParaRPr kumimoji="1" lang="ja-JP"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2000" dirty="0"/>
                        <a:t>プログラム実装への活用例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2000" dirty="0"/>
                        <a:t>YPHQ SSC</a:t>
                      </a:r>
                      <a:r>
                        <a:rPr kumimoji="1" lang="ja-JP" altLang="en-US" sz="2000" dirty="0"/>
                        <a:t>　平澤 卓也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92787765"/>
                  </a:ext>
                </a:extLst>
              </a:tr>
              <a:tr h="733992">
                <a:tc>
                  <a:txBody>
                    <a:bodyPr/>
                    <a:lstStyle/>
                    <a:p>
                      <a:r>
                        <a:rPr kumimoji="1" lang="en-US" altLang="ja-JP" sz="2000" dirty="0"/>
                        <a:t>4.</a:t>
                      </a:r>
                      <a:endParaRPr kumimoji="1" lang="ja-JP"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2000" dirty="0"/>
                        <a:t>アイディア発想への活用例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2000" dirty="0"/>
                        <a:t>MKHQ INVC</a:t>
                      </a:r>
                      <a:r>
                        <a:rPr kumimoji="1" lang="ja-JP" altLang="en-US" sz="2000" dirty="0"/>
                        <a:t>　内田 幸宏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1212783"/>
                  </a:ext>
                </a:extLst>
              </a:tr>
              <a:tr h="733992">
                <a:tc>
                  <a:txBody>
                    <a:bodyPr/>
                    <a:lstStyle/>
                    <a:p>
                      <a:r>
                        <a:rPr kumimoji="1" lang="en-US" altLang="ja-JP" sz="2000" dirty="0"/>
                        <a:t>5.</a:t>
                      </a:r>
                      <a:endParaRPr kumimoji="1" lang="ja-JP"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2000" dirty="0"/>
                        <a:t>アプリケーション特許の考え方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2000" dirty="0"/>
                        <a:t>MKHQ INVC</a:t>
                      </a:r>
                      <a:r>
                        <a:rPr kumimoji="1" lang="ja-JP" altLang="en-US" sz="2000" dirty="0"/>
                        <a:t>　植村 英生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4377307"/>
                  </a:ext>
                </a:extLst>
              </a:tr>
            </a:tbl>
          </a:graphicData>
        </a:graphic>
      </p:graphicFrame>
      <p:sp>
        <p:nvSpPr>
          <p:cNvPr id="10" name="右中かっこ 9">
            <a:extLst>
              <a:ext uri="{FF2B5EF4-FFF2-40B4-BE49-F238E27FC236}">
                <a16:creationId xmlns:a16="http://schemas.microsoft.com/office/drawing/2014/main" id="{15A67382-EF02-B476-C2EC-BEDC268567DA}"/>
              </a:ext>
            </a:extLst>
          </p:cNvPr>
          <p:cNvSpPr/>
          <p:nvPr/>
        </p:nvSpPr>
        <p:spPr>
          <a:xfrm>
            <a:off x="7772360" y="2008286"/>
            <a:ext cx="262886" cy="1439764"/>
          </a:xfrm>
          <a:prstGeom prst="rightBrac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右中かっこ 10">
            <a:extLst>
              <a:ext uri="{FF2B5EF4-FFF2-40B4-BE49-F238E27FC236}">
                <a16:creationId xmlns:a16="http://schemas.microsoft.com/office/drawing/2014/main" id="{E71AFCDD-ED00-375E-81FF-E5D819E0ACBB}"/>
              </a:ext>
            </a:extLst>
          </p:cNvPr>
          <p:cNvSpPr/>
          <p:nvPr/>
        </p:nvSpPr>
        <p:spPr>
          <a:xfrm>
            <a:off x="7772360" y="3467917"/>
            <a:ext cx="262886" cy="1439764"/>
          </a:xfrm>
          <a:prstGeom prst="rightBrac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右中かっこ 16">
            <a:extLst>
              <a:ext uri="{FF2B5EF4-FFF2-40B4-BE49-F238E27FC236}">
                <a16:creationId xmlns:a16="http://schemas.microsoft.com/office/drawing/2014/main" id="{1C9ED3B4-F08C-31FE-27FF-6F6E75335BCB}"/>
              </a:ext>
            </a:extLst>
          </p:cNvPr>
          <p:cNvSpPr/>
          <p:nvPr/>
        </p:nvSpPr>
        <p:spPr>
          <a:xfrm>
            <a:off x="7772361" y="4929460"/>
            <a:ext cx="262885" cy="755090"/>
          </a:xfrm>
          <a:prstGeom prst="rightBrac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6226339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en-US" altLang="ja-JP" dirty="0" err="1"/>
              <a:t>ChatGPT</a:t>
            </a:r>
            <a:r>
              <a:rPr lang="ja-JP" altLang="en-US" dirty="0"/>
              <a:t>の特徴</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30</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a:t>
            </a:r>
            <a:endParaRPr kumimoji="1" lang="ja-JP" altLang="en-US" sz="1600" b="1" dirty="0">
              <a:solidFill>
                <a:schemeClr val="bg1"/>
              </a:solidFill>
            </a:endParaRP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1126732"/>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3200" dirty="0" err="1"/>
              <a:t>ChatGPT</a:t>
            </a:r>
            <a:r>
              <a:rPr lang="ja-JP" altLang="en-US" sz="3200" dirty="0"/>
              <a:t>とは自然な会話が可能。</a:t>
            </a:r>
            <a:endParaRPr lang="en-US" altLang="ja-JP" sz="2800" dirty="0"/>
          </a:p>
        </p:txBody>
      </p:sp>
      <p:sp>
        <p:nvSpPr>
          <p:cNvPr id="12" name="正方形/長方形 11">
            <a:extLst>
              <a:ext uri="{FF2B5EF4-FFF2-40B4-BE49-F238E27FC236}">
                <a16:creationId xmlns:a16="http://schemas.microsoft.com/office/drawing/2014/main" id="{4AEFAB09-CEAE-4D71-A407-39ABDDEDDE2D}"/>
              </a:ext>
            </a:extLst>
          </p:cNvPr>
          <p:cNvSpPr/>
          <p:nvPr/>
        </p:nvSpPr>
        <p:spPr>
          <a:xfrm>
            <a:off x="604416" y="3397566"/>
            <a:ext cx="2917135" cy="518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kumimoji="1" lang="ja-JP" altLang="en-US" sz="2000" dirty="0">
                <a:solidFill>
                  <a:schemeClr val="tx1"/>
                </a:solidFill>
              </a:rPr>
              <a:t>出力の信頼性・有害性</a:t>
            </a:r>
          </a:p>
        </p:txBody>
      </p:sp>
      <p:sp>
        <p:nvSpPr>
          <p:cNvPr id="13" name="正方形/長方形 12">
            <a:extLst>
              <a:ext uri="{FF2B5EF4-FFF2-40B4-BE49-F238E27FC236}">
                <a16:creationId xmlns:a16="http://schemas.microsoft.com/office/drawing/2014/main" id="{AEBC7CF8-7EEE-4AB3-8E69-2B7FA5F28FBE}"/>
              </a:ext>
            </a:extLst>
          </p:cNvPr>
          <p:cNvSpPr/>
          <p:nvPr/>
        </p:nvSpPr>
        <p:spPr>
          <a:xfrm>
            <a:off x="3833031" y="2290660"/>
            <a:ext cx="3482169" cy="62295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従来の言語生成モデル</a:t>
            </a:r>
          </a:p>
        </p:txBody>
      </p:sp>
      <p:sp>
        <p:nvSpPr>
          <p:cNvPr id="14" name="正方形/長方形 13">
            <a:extLst>
              <a:ext uri="{FF2B5EF4-FFF2-40B4-BE49-F238E27FC236}">
                <a16:creationId xmlns:a16="http://schemas.microsoft.com/office/drawing/2014/main" id="{40D4621F-4E8D-4F29-B2F3-039FE858D0C4}"/>
              </a:ext>
            </a:extLst>
          </p:cNvPr>
          <p:cNvSpPr/>
          <p:nvPr/>
        </p:nvSpPr>
        <p:spPr>
          <a:xfrm>
            <a:off x="7633506" y="2290659"/>
            <a:ext cx="3482169" cy="62295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err="1">
                <a:solidFill>
                  <a:schemeClr val="bg1"/>
                </a:solidFill>
              </a:rPr>
              <a:t>ChatGPT</a:t>
            </a:r>
            <a:endParaRPr kumimoji="1" lang="ja-JP" altLang="en-US" sz="2000" b="1" dirty="0">
              <a:solidFill>
                <a:schemeClr val="bg1"/>
              </a:solidFill>
            </a:endParaRPr>
          </a:p>
        </p:txBody>
      </p:sp>
      <p:sp>
        <p:nvSpPr>
          <p:cNvPr id="15" name="正方形/長方形 14">
            <a:extLst>
              <a:ext uri="{FF2B5EF4-FFF2-40B4-BE49-F238E27FC236}">
                <a16:creationId xmlns:a16="http://schemas.microsoft.com/office/drawing/2014/main" id="{457201D3-0D7A-420F-A751-8FE6F5661584}"/>
              </a:ext>
            </a:extLst>
          </p:cNvPr>
          <p:cNvSpPr/>
          <p:nvPr/>
        </p:nvSpPr>
        <p:spPr>
          <a:xfrm>
            <a:off x="604416" y="4992506"/>
            <a:ext cx="2917135" cy="518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kumimoji="1" lang="ja-JP" altLang="en-US" sz="2000" dirty="0">
                <a:solidFill>
                  <a:schemeClr val="tx1"/>
                </a:solidFill>
              </a:rPr>
              <a:t>入力への柔軟性</a:t>
            </a:r>
          </a:p>
        </p:txBody>
      </p:sp>
      <p:sp>
        <p:nvSpPr>
          <p:cNvPr id="16" name="正方形/長方形 15">
            <a:extLst>
              <a:ext uri="{FF2B5EF4-FFF2-40B4-BE49-F238E27FC236}">
                <a16:creationId xmlns:a16="http://schemas.microsoft.com/office/drawing/2014/main" id="{01957F7D-47B4-4148-872A-53E4D343834C}"/>
              </a:ext>
            </a:extLst>
          </p:cNvPr>
          <p:cNvSpPr/>
          <p:nvPr/>
        </p:nvSpPr>
        <p:spPr>
          <a:xfrm>
            <a:off x="7931840" y="3397566"/>
            <a:ext cx="2917135" cy="518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有害なテキストを排除</a:t>
            </a:r>
          </a:p>
        </p:txBody>
      </p:sp>
      <p:sp>
        <p:nvSpPr>
          <p:cNvPr id="17" name="正方形/長方形 16">
            <a:extLst>
              <a:ext uri="{FF2B5EF4-FFF2-40B4-BE49-F238E27FC236}">
                <a16:creationId xmlns:a16="http://schemas.microsoft.com/office/drawing/2014/main" id="{1E244DAC-6DE9-4E94-815C-DF1C79B120C9}"/>
              </a:ext>
            </a:extLst>
          </p:cNvPr>
          <p:cNvSpPr/>
          <p:nvPr/>
        </p:nvSpPr>
        <p:spPr>
          <a:xfrm>
            <a:off x="3982497" y="3382191"/>
            <a:ext cx="2917135" cy="518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人間の好みと一致しない</a:t>
            </a:r>
          </a:p>
        </p:txBody>
      </p:sp>
      <p:sp>
        <p:nvSpPr>
          <p:cNvPr id="18" name="正方形/長方形 17">
            <a:extLst>
              <a:ext uri="{FF2B5EF4-FFF2-40B4-BE49-F238E27FC236}">
                <a16:creationId xmlns:a16="http://schemas.microsoft.com/office/drawing/2014/main" id="{987ADDBC-8DFB-4C15-B770-D74E28CFE94F}"/>
              </a:ext>
            </a:extLst>
          </p:cNvPr>
          <p:cNvSpPr/>
          <p:nvPr/>
        </p:nvSpPr>
        <p:spPr>
          <a:xfrm>
            <a:off x="5377008" y="3842646"/>
            <a:ext cx="2060995" cy="3651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（アラインメント問題）</a:t>
            </a:r>
          </a:p>
        </p:txBody>
      </p:sp>
      <p:sp>
        <p:nvSpPr>
          <p:cNvPr id="19" name="正方形/長方形 18">
            <a:extLst>
              <a:ext uri="{FF2B5EF4-FFF2-40B4-BE49-F238E27FC236}">
                <a16:creationId xmlns:a16="http://schemas.microsoft.com/office/drawing/2014/main" id="{1C8E41B9-B6E4-4BEB-A887-C8DFACDE5BDE}"/>
              </a:ext>
            </a:extLst>
          </p:cNvPr>
          <p:cNvSpPr/>
          <p:nvPr/>
        </p:nvSpPr>
        <p:spPr>
          <a:xfrm>
            <a:off x="8038369" y="3842646"/>
            <a:ext cx="3621636" cy="3651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（人間のフィードバックに基づく強化学習）</a:t>
            </a:r>
          </a:p>
        </p:txBody>
      </p:sp>
      <p:sp>
        <p:nvSpPr>
          <p:cNvPr id="20" name="正方形/長方形 19">
            <a:extLst>
              <a:ext uri="{FF2B5EF4-FFF2-40B4-BE49-F238E27FC236}">
                <a16:creationId xmlns:a16="http://schemas.microsoft.com/office/drawing/2014/main" id="{1F379EA6-A685-4F05-9DDD-85A3A18A328D}"/>
              </a:ext>
            </a:extLst>
          </p:cNvPr>
          <p:cNvSpPr/>
          <p:nvPr/>
        </p:nvSpPr>
        <p:spPr>
          <a:xfrm>
            <a:off x="3955834" y="4992506"/>
            <a:ext cx="3482169" cy="518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入力に敏感で、砕けた表現だと意味理解できず、筋違いな回答が多い</a:t>
            </a:r>
          </a:p>
        </p:txBody>
      </p:sp>
      <p:sp>
        <p:nvSpPr>
          <p:cNvPr id="21" name="正方形/長方形 20">
            <a:extLst>
              <a:ext uri="{FF2B5EF4-FFF2-40B4-BE49-F238E27FC236}">
                <a16:creationId xmlns:a16="http://schemas.microsoft.com/office/drawing/2014/main" id="{830F94ED-1936-4CDD-8F76-2E1668944632}"/>
              </a:ext>
            </a:extLst>
          </p:cNvPr>
          <p:cNvSpPr/>
          <p:nvPr/>
        </p:nvSpPr>
        <p:spPr>
          <a:xfrm>
            <a:off x="7649322" y="4978606"/>
            <a:ext cx="3944004" cy="518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砕けた表現・多少の表記揺れにも頑健</a:t>
            </a:r>
          </a:p>
        </p:txBody>
      </p:sp>
      <p:sp>
        <p:nvSpPr>
          <p:cNvPr id="22" name="正方形/長方形 21">
            <a:extLst>
              <a:ext uri="{FF2B5EF4-FFF2-40B4-BE49-F238E27FC236}">
                <a16:creationId xmlns:a16="http://schemas.microsoft.com/office/drawing/2014/main" id="{8610E585-70FF-4C92-BFAE-547A158E43D2}"/>
              </a:ext>
            </a:extLst>
          </p:cNvPr>
          <p:cNvSpPr/>
          <p:nvPr/>
        </p:nvSpPr>
        <p:spPr>
          <a:xfrm>
            <a:off x="8038369" y="5441512"/>
            <a:ext cx="3621636" cy="3651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（会話データに基づくファインチューニング）</a:t>
            </a:r>
          </a:p>
        </p:txBody>
      </p:sp>
    </p:spTree>
    <p:extLst>
      <p:ext uri="{BB962C8B-B14F-4D97-AF65-F5344CB8AC3E}">
        <p14:creationId xmlns:p14="http://schemas.microsoft.com/office/powerpoint/2010/main" val="13578973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１．プログラムチックなプロンプト</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31</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　＞　使用例</a:t>
            </a:r>
            <a:endParaRPr kumimoji="1" lang="ja-JP" altLang="en-US" sz="1600" b="1" dirty="0">
              <a:solidFill>
                <a:schemeClr val="bg1"/>
              </a:solidFill>
            </a:endParaRP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974332"/>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3200" dirty="0"/>
              <a:t>ある最適化ルーチンを与えた。</a:t>
            </a:r>
            <a:endParaRPr lang="en-US" altLang="ja-JP" sz="3200" dirty="0"/>
          </a:p>
        </p:txBody>
      </p:sp>
      <p:sp>
        <p:nvSpPr>
          <p:cNvPr id="10" name="テキスト ボックス 9">
            <a:extLst>
              <a:ext uri="{FF2B5EF4-FFF2-40B4-BE49-F238E27FC236}">
                <a16:creationId xmlns:a16="http://schemas.microsoft.com/office/drawing/2014/main" id="{FD39612B-82AF-43AB-9C5F-B6DF6475F256}"/>
              </a:ext>
            </a:extLst>
          </p:cNvPr>
          <p:cNvSpPr txBox="1"/>
          <p:nvPr/>
        </p:nvSpPr>
        <p:spPr>
          <a:xfrm>
            <a:off x="9296400" y="1461422"/>
            <a:ext cx="2802125" cy="400110"/>
          </a:xfrm>
          <a:prstGeom prst="rect">
            <a:avLst/>
          </a:prstGeom>
          <a:noFill/>
        </p:spPr>
        <p:txBody>
          <a:bodyPr wrap="square" rtlCol="0">
            <a:spAutoFit/>
          </a:bodyPr>
          <a:lstStyle/>
          <a:p>
            <a:pPr algn="ctr"/>
            <a:r>
              <a:rPr kumimoji="1" lang="en-US" altLang="ja-JP" sz="2000" dirty="0"/>
              <a:t>(GPT ver. 3.5</a:t>
            </a:r>
            <a:r>
              <a:rPr kumimoji="1" lang="ja-JP" altLang="en-US" sz="2000" dirty="0"/>
              <a:t>、無料版</a:t>
            </a:r>
            <a:r>
              <a:rPr kumimoji="1" lang="en-US" altLang="ja-JP" sz="2000" dirty="0"/>
              <a:t>)</a:t>
            </a:r>
            <a:endParaRPr kumimoji="1" lang="ja-JP" altLang="en-US" sz="2000" dirty="0"/>
          </a:p>
        </p:txBody>
      </p:sp>
      <p:pic>
        <p:nvPicPr>
          <p:cNvPr id="6" name="図 5">
            <a:extLst>
              <a:ext uri="{FF2B5EF4-FFF2-40B4-BE49-F238E27FC236}">
                <a16:creationId xmlns:a16="http://schemas.microsoft.com/office/drawing/2014/main" id="{BFC6B8D6-354B-43CE-9CD0-F731D3D2D970}"/>
              </a:ext>
            </a:extLst>
          </p:cNvPr>
          <p:cNvPicPr>
            <a:picLocks noChangeAspect="1"/>
          </p:cNvPicPr>
          <p:nvPr/>
        </p:nvPicPr>
        <p:blipFill rotWithShape="1">
          <a:blip r:embed="rId2"/>
          <a:srcRect l="26953" t="11070" r="24844" b="39027"/>
          <a:stretch/>
        </p:blipFill>
        <p:spPr>
          <a:xfrm>
            <a:off x="2350475" y="1766282"/>
            <a:ext cx="6945925" cy="4044864"/>
          </a:xfrm>
          <a:prstGeom prst="rect">
            <a:avLst/>
          </a:prstGeom>
        </p:spPr>
      </p:pic>
      <p:sp>
        <p:nvSpPr>
          <p:cNvPr id="17" name="テキスト ボックス 16">
            <a:extLst>
              <a:ext uri="{FF2B5EF4-FFF2-40B4-BE49-F238E27FC236}">
                <a16:creationId xmlns:a16="http://schemas.microsoft.com/office/drawing/2014/main" id="{EF17DFE2-BC5B-443A-BE32-B34BCED2EF1E}"/>
              </a:ext>
            </a:extLst>
          </p:cNvPr>
          <p:cNvSpPr txBox="1"/>
          <p:nvPr/>
        </p:nvSpPr>
        <p:spPr>
          <a:xfrm>
            <a:off x="7906773" y="3861782"/>
            <a:ext cx="3409950" cy="400110"/>
          </a:xfrm>
          <a:prstGeom prst="rect">
            <a:avLst/>
          </a:prstGeom>
          <a:noFill/>
        </p:spPr>
        <p:txBody>
          <a:bodyPr wrap="square" rtlCol="0">
            <a:spAutoFit/>
          </a:bodyPr>
          <a:lstStyle/>
          <a:p>
            <a:pPr algn="ctr"/>
            <a:r>
              <a:rPr kumimoji="1" lang="ja-JP" altLang="en-US" sz="2000" dirty="0"/>
              <a:t>存在しない言語・関数で記述</a:t>
            </a:r>
          </a:p>
        </p:txBody>
      </p:sp>
      <p:sp>
        <p:nvSpPr>
          <p:cNvPr id="19" name="正方形/長方形 18">
            <a:extLst>
              <a:ext uri="{FF2B5EF4-FFF2-40B4-BE49-F238E27FC236}">
                <a16:creationId xmlns:a16="http://schemas.microsoft.com/office/drawing/2014/main" id="{63C7FBB8-67BB-4022-AEF9-964CE51C583F}"/>
              </a:ext>
            </a:extLst>
          </p:cNvPr>
          <p:cNvSpPr/>
          <p:nvPr/>
        </p:nvSpPr>
        <p:spPr>
          <a:xfrm>
            <a:off x="1565276" y="1899632"/>
            <a:ext cx="962025" cy="49003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入力</a:t>
            </a:r>
          </a:p>
        </p:txBody>
      </p:sp>
      <p:sp>
        <p:nvSpPr>
          <p:cNvPr id="25" name="テキスト ボックス 24">
            <a:extLst>
              <a:ext uri="{FF2B5EF4-FFF2-40B4-BE49-F238E27FC236}">
                <a16:creationId xmlns:a16="http://schemas.microsoft.com/office/drawing/2014/main" id="{A77988ED-606B-425B-8010-1EABD94CF5DA}"/>
              </a:ext>
            </a:extLst>
          </p:cNvPr>
          <p:cNvSpPr txBox="1"/>
          <p:nvPr/>
        </p:nvSpPr>
        <p:spPr>
          <a:xfrm>
            <a:off x="5905431" y="5699002"/>
            <a:ext cx="6102350" cy="369332"/>
          </a:xfrm>
          <a:prstGeom prst="rect">
            <a:avLst/>
          </a:prstGeom>
          <a:noFill/>
        </p:spPr>
        <p:txBody>
          <a:bodyPr wrap="square">
            <a:spAutoFit/>
          </a:bodyPr>
          <a:lstStyle/>
          <a:p>
            <a:r>
              <a:rPr lang="ja-JP" altLang="en-US" dirty="0"/>
              <a:t>https://twitter.com/fladdict/status/1637346314165035008</a:t>
            </a:r>
          </a:p>
        </p:txBody>
      </p:sp>
    </p:spTree>
    <p:extLst>
      <p:ext uri="{BB962C8B-B14F-4D97-AF65-F5344CB8AC3E}">
        <p14:creationId xmlns:p14="http://schemas.microsoft.com/office/powerpoint/2010/main" val="29664401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１．プログラムチックなプロンプト</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32</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　＞　使用例</a:t>
            </a:r>
            <a:endParaRPr kumimoji="1" lang="ja-JP" altLang="en-US" sz="1600" b="1" dirty="0">
              <a:solidFill>
                <a:schemeClr val="bg1"/>
              </a:solidFill>
            </a:endParaRP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974332"/>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3200" dirty="0"/>
              <a:t>自力で改善した（汎用性が高い改善法）。</a:t>
            </a:r>
            <a:endParaRPr lang="en-US" altLang="ja-JP" sz="3200" dirty="0"/>
          </a:p>
        </p:txBody>
      </p:sp>
      <p:pic>
        <p:nvPicPr>
          <p:cNvPr id="8" name="図 7">
            <a:extLst>
              <a:ext uri="{FF2B5EF4-FFF2-40B4-BE49-F238E27FC236}">
                <a16:creationId xmlns:a16="http://schemas.microsoft.com/office/drawing/2014/main" id="{502B056D-F954-4B73-BE24-91D44048E8B4}"/>
              </a:ext>
            </a:extLst>
          </p:cNvPr>
          <p:cNvPicPr>
            <a:picLocks noChangeAspect="1"/>
          </p:cNvPicPr>
          <p:nvPr/>
        </p:nvPicPr>
        <p:blipFill rotWithShape="1">
          <a:blip r:embed="rId2"/>
          <a:srcRect l="32422" t="9585" r="13750" b="24027"/>
          <a:stretch/>
        </p:blipFill>
        <p:spPr>
          <a:xfrm>
            <a:off x="1985832" y="1569999"/>
            <a:ext cx="4948367" cy="3432974"/>
          </a:xfrm>
          <a:prstGeom prst="rect">
            <a:avLst/>
          </a:prstGeom>
        </p:spPr>
      </p:pic>
      <p:pic>
        <p:nvPicPr>
          <p:cNvPr id="11" name="図 10">
            <a:extLst>
              <a:ext uri="{FF2B5EF4-FFF2-40B4-BE49-F238E27FC236}">
                <a16:creationId xmlns:a16="http://schemas.microsoft.com/office/drawing/2014/main" id="{13DBDC73-6082-4820-B3AC-59E5BAB370C9}"/>
              </a:ext>
            </a:extLst>
          </p:cNvPr>
          <p:cNvPicPr>
            <a:picLocks noChangeAspect="1"/>
          </p:cNvPicPr>
          <p:nvPr/>
        </p:nvPicPr>
        <p:blipFill rotWithShape="1">
          <a:blip r:embed="rId3"/>
          <a:srcRect l="32578" t="11070" r="12735" b="20694"/>
          <a:stretch/>
        </p:blipFill>
        <p:spPr>
          <a:xfrm>
            <a:off x="7143300" y="1551077"/>
            <a:ext cx="4879584" cy="3424781"/>
          </a:xfrm>
          <a:prstGeom prst="rect">
            <a:avLst/>
          </a:prstGeom>
        </p:spPr>
      </p:pic>
      <p:sp>
        <p:nvSpPr>
          <p:cNvPr id="18" name="テキスト ボックス 17">
            <a:extLst>
              <a:ext uri="{FF2B5EF4-FFF2-40B4-BE49-F238E27FC236}">
                <a16:creationId xmlns:a16="http://schemas.microsoft.com/office/drawing/2014/main" id="{5E40065A-82C0-40FF-8A86-BE258AD1267E}"/>
              </a:ext>
            </a:extLst>
          </p:cNvPr>
          <p:cNvSpPr txBox="1"/>
          <p:nvPr/>
        </p:nvSpPr>
        <p:spPr>
          <a:xfrm>
            <a:off x="2237487" y="5211912"/>
            <a:ext cx="8553450" cy="923330"/>
          </a:xfrm>
          <a:prstGeom prst="rect">
            <a:avLst/>
          </a:prstGeom>
          <a:noFill/>
        </p:spPr>
        <p:txBody>
          <a:bodyPr wrap="square" rtlCol="0">
            <a:spAutoFit/>
          </a:bodyPr>
          <a:lstStyle/>
          <a:p>
            <a:r>
              <a:rPr lang="ja-JP" altLang="en-US" b="0" i="0" dirty="0">
                <a:effectLst/>
                <a:latin typeface="Söhne Mono"/>
              </a:rPr>
              <a:t>テンプレート</a:t>
            </a:r>
            <a:r>
              <a:rPr lang="en-US" altLang="ja-JP" b="0" i="0" dirty="0">
                <a:effectLst/>
                <a:latin typeface="Söhne Mono"/>
              </a:rPr>
              <a:t>: </a:t>
            </a:r>
            <a:r>
              <a:rPr lang="ja-JP" altLang="en-US" b="0" i="0" dirty="0">
                <a:effectLst/>
                <a:latin typeface="Söhne Mono"/>
              </a:rPr>
              <a:t>ある場所に来た主人公が、不気味なものを見つける。</a:t>
            </a:r>
            <a:endParaRPr lang="en-US" altLang="ja-JP" b="0" i="0" dirty="0">
              <a:effectLst/>
              <a:latin typeface="Söhne Mono"/>
            </a:endParaRPr>
          </a:p>
          <a:p>
            <a:r>
              <a:rPr lang="ja-JP" altLang="en-US" b="0" i="0" dirty="0">
                <a:effectLst/>
                <a:latin typeface="Söhne Mono"/>
              </a:rPr>
              <a:t> 生成された文章</a:t>
            </a:r>
            <a:r>
              <a:rPr lang="en-US" altLang="ja-JP" b="0" i="0" dirty="0">
                <a:effectLst/>
                <a:latin typeface="Söhne Mono"/>
              </a:rPr>
              <a:t>: </a:t>
            </a:r>
            <a:r>
              <a:rPr lang="ja-JP" altLang="en-US" b="0" i="0" dirty="0">
                <a:effectLst/>
                <a:latin typeface="Söhne Mono"/>
              </a:rPr>
              <a:t>暗闇の中、主人公が</a:t>
            </a:r>
            <a:r>
              <a:rPr lang="ja-JP" altLang="en-US" b="0" i="0" dirty="0">
                <a:solidFill>
                  <a:schemeClr val="accent4"/>
                </a:solidFill>
                <a:effectLst/>
                <a:latin typeface="Söhne Mono"/>
              </a:rPr>
              <a:t>恐る恐る</a:t>
            </a:r>
            <a:r>
              <a:rPr lang="ja-JP" altLang="en-US" b="0" i="0" dirty="0">
                <a:effectLst/>
                <a:latin typeface="Söhne Mono"/>
              </a:rPr>
              <a:t>進む。</a:t>
            </a:r>
            <a:r>
              <a:rPr lang="ja-JP" altLang="en-US" b="0" i="0" dirty="0">
                <a:solidFill>
                  <a:schemeClr val="accent4"/>
                </a:solidFill>
                <a:effectLst/>
                <a:latin typeface="Söhne Mono"/>
              </a:rPr>
              <a:t>しかし、彼は決して立ち止まらなかった。すると、</a:t>
            </a:r>
            <a:r>
              <a:rPr lang="ja-JP" altLang="en-US" b="0" i="0" dirty="0">
                <a:effectLst/>
                <a:latin typeface="Söhne Mono"/>
              </a:rPr>
              <a:t>彼の前には</a:t>
            </a:r>
            <a:r>
              <a:rPr lang="ja-JP" altLang="en-US" b="0" i="0" dirty="0">
                <a:solidFill>
                  <a:schemeClr val="accent4"/>
                </a:solidFill>
                <a:effectLst/>
                <a:latin typeface="Söhne Mono"/>
              </a:rPr>
              <a:t>不気味な黒ずくめの</a:t>
            </a:r>
            <a:r>
              <a:rPr lang="ja-JP" altLang="en-US" b="0" i="0" dirty="0">
                <a:effectLst/>
                <a:latin typeface="Söhne Mono"/>
              </a:rPr>
              <a:t>人物が、</a:t>
            </a:r>
            <a:r>
              <a:rPr lang="ja-JP" altLang="en-US" b="0" i="0" dirty="0">
                <a:solidFill>
                  <a:schemeClr val="accent4"/>
                </a:solidFill>
                <a:effectLst/>
                <a:latin typeface="Söhne Mono"/>
              </a:rPr>
              <a:t>不吉な空気を漂わせて</a:t>
            </a:r>
            <a:r>
              <a:rPr lang="ja-JP" altLang="en-US" b="0" i="0" dirty="0">
                <a:effectLst/>
                <a:latin typeface="Söhne Mono"/>
              </a:rPr>
              <a:t>現れた。 </a:t>
            </a:r>
            <a:endParaRPr kumimoji="1" lang="ja-JP" altLang="en-US" dirty="0"/>
          </a:p>
        </p:txBody>
      </p:sp>
      <p:sp>
        <p:nvSpPr>
          <p:cNvPr id="20" name="正方形/長方形 19">
            <a:extLst>
              <a:ext uri="{FF2B5EF4-FFF2-40B4-BE49-F238E27FC236}">
                <a16:creationId xmlns:a16="http://schemas.microsoft.com/office/drawing/2014/main" id="{8975AA8A-B563-4A2B-AD3F-032C95E6F917}"/>
              </a:ext>
            </a:extLst>
          </p:cNvPr>
          <p:cNvSpPr/>
          <p:nvPr/>
        </p:nvSpPr>
        <p:spPr>
          <a:xfrm>
            <a:off x="581509" y="1596510"/>
            <a:ext cx="1404324" cy="49003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出力全体</a:t>
            </a:r>
          </a:p>
        </p:txBody>
      </p:sp>
      <p:sp>
        <p:nvSpPr>
          <p:cNvPr id="21" name="正方形/長方形 20">
            <a:extLst>
              <a:ext uri="{FF2B5EF4-FFF2-40B4-BE49-F238E27FC236}">
                <a16:creationId xmlns:a16="http://schemas.microsoft.com/office/drawing/2014/main" id="{196422D1-5E7B-41AE-BE68-98268EE1AB3A}"/>
              </a:ext>
            </a:extLst>
          </p:cNvPr>
          <p:cNvSpPr/>
          <p:nvPr/>
        </p:nvSpPr>
        <p:spPr>
          <a:xfrm>
            <a:off x="581509" y="5151558"/>
            <a:ext cx="1404324" cy="49003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最終出力</a:t>
            </a:r>
          </a:p>
        </p:txBody>
      </p:sp>
      <p:sp>
        <p:nvSpPr>
          <p:cNvPr id="22" name="テキスト ボックス 21">
            <a:extLst>
              <a:ext uri="{FF2B5EF4-FFF2-40B4-BE49-F238E27FC236}">
                <a16:creationId xmlns:a16="http://schemas.microsoft.com/office/drawing/2014/main" id="{580CA63D-CCBC-490A-B5D8-F03A0BA06835}"/>
              </a:ext>
            </a:extLst>
          </p:cNvPr>
          <p:cNvSpPr txBox="1"/>
          <p:nvPr/>
        </p:nvSpPr>
        <p:spPr>
          <a:xfrm>
            <a:off x="9389875" y="5027246"/>
            <a:ext cx="2802125" cy="369332"/>
          </a:xfrm>
          <a:prstGeom prst="rect">
            <a:avLst/>
          </a:prstGeom>
          <a:noFill/>
        </p:spPr>
        <p:txBody>
          <a:bodyPr wrap="square" rtlCol="0">
            <a:spAutoFit/>
          </a:bodyPr>
          <a:lstStyle/>
          <a:p>
            <a:pPr algn="ctr"/>
            <a:r>
              <a:rPr kumimoji="1" lang="ja-JP" altLang="en-US" b="1" dirty="0">
                <a:solidFill>
                  <a:schemeClr val="accent4"/>
                </a:solidFill>
              </a:rPr>
              <a:t>ルーチンで改善された点</a:t>
            </a:r>
          </a:p>
        </p:txBody>
      </p:sp>
    </p:spTree>
    <p:extLst>
      <p:ext uri="{BB962C8B-B14F-4D97-AF65-F5344CB8AC3E}">
        <p14:creationId xmlns:p14="http://schemas.microsoft.com/office/powerpoint/2010/main" val="32867584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２．言葉遊び</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33</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　＞　使用例</a:t>
            </a:r>
            <a:endParaRPr kumimoji="1" lang="ja-JP" altLang="en-US" sz="1600" b="1" dirty="0">
              <a:solidFill>
                <a:schemeClr val="bg1"/>
              </a:solidFill>
            </a:endParaRP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974332"/>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3200" dirty="0"/>
              <a:t>水平思考ゲーム</a:t>
            </a:r>
            <a:r>
              <a:rPr lang="ja-JP" altLang="en-US" sz="2800" dirty="0"/>
              <a:t>（ウミガメのスープ）</a:t>
            </a:r>
            <a:r>
              <a:rPr lang="ja-JP" altLang="en-US" sz="3200" dirty="0"/>
              <a:t>で遊んでみた。</a:t>
            </a:r>
            <a:endParaRPr lang="en-US" altLang="ja-JP" sz="3200" dirty="0"/>
          </a:p>
        </p:txBody>
      </p:sp>
      <p:sp>
        <p:nvSpPr>
          <p:cNvPr id="10" name="テキスト ボックス 9">
            <a:extLst>
              <a:ext uri="{FF2B5EF4-FFF2-40B4-BE49-F238E27FC236}">
                <a16:creationId xmlns:a16="http://schemas.microsoft.com/office/drawing/2014/main" id="{FD39612B-82AF-43AB-9C5F-B6DF6475F256}"/>
              </a:ext>
            </a:extLst>
          </p:cNvPr>
          <p:cNvSpPr txBox="1"/>
          <p:nvPr/>
        </p:nvSpPr>
        <p:spPr>
          <a:xfrm>
            <a:off x="9296400" y="1461422"/>
            <a:ext cx="2802125" cy="400110"/>
          </a:xfrm>
          <a:prstGeom prst="rect">
            <a:avLst/>
          </a:prstGeom>
          <a:noFill/>
        </p:spPr>
        <p:txBody>
          <a:bodyPr wrap="square" rtlCol="0">
            <a:spAutoFit/>
          </a:bodyPr>
          <a:lstStyle/>
          <a:p>
            <a:pPr algn="ctr"/>
            <a:r>
              <a:rPr kumimoji="1" lang="en-US" altLang="ja-JP" sz="2000" dirty="0"/>
              <a:t>(GPT ver. 3.5</a:t>
            </a:r>
            <a:r>
              <a:rPr kumimoji="1" lang="ja-JP" altLang="en-US" sz="2000" dirty="0"/>
              <a:t>、無料版</a:t>
            </a:r>
            <a:r>
              <a:rPr kumimoji="1" lang="en-US" altLang="ja-JP" sz="2000" dirty="0"/>
              <a:t>)</a:t>
            </a:r>
            <a:endParaRPr kumimoji="1" lang="ja-JP" altLang="en-US" sz="2000" dirty="0"/>
          </a:p>
        </p:txBody>
      </p:sp>
      <p:sp>
        <p:nvSpPr>
          <p:cNvPr id="17" name="テキスト ボックス 16">
            <a:extLst>
              <a:ext uri="{FF2B5EF4-FFF2-40B4-BE49-F238E27FC236}">
                <a16:creationId xmlns:a16="http://schemas.microsoft.com/office/drawing/2014/main" id="{EF17DFE2-BC5B-443A-BE32-B34BCED2EF1E}"/>
              </a:ext>
            </a:extLst>
          </p:cNvPr>
          <p:cNvSpPr txBox="1"/>
          <p:nvPr/>
        </p:nvSpPr>
        <p:spPr>
          <a:xfrm>
            <a:off x="8652021" y="3228945"/>
            <a:ext cx="3409950" cy="400110"/>
          </a:xfrm>
          <a:prstGeom prst="rect">
            <a:avLst/>
          </a:prstGeom>
          <a:noFill/>
        </p:spPr>
        <p:txBody>
          <a:bodyPr wrap="square" rtlCol="0">
            <a:spAutoFit/>
          </a:bodyPr>
          <a:lstStyle/>
          <a:p>
            <a:pPr algn="ctr"/>
            <a:r>
              <a:rPr kumimoji="1" lang="ja-JP" altLang="en-US" sz="2000" dirty="0"/>
              <a:t>ルールを教えた後、出題</a:t>
            </a:r>
          </a:p>
        </p:txBody>
      </p:sp>
      <p:sp>
        <p:nvSpPr>
          <p:cNvPr id="19" name="正方形/長方形 18">
            <a:extLst>
              <a:ext uri="{FF2B5EF4-FFF2-40B4-BE49-F238E27FC236}">
                <a16:creationId xmlns:a16="http://schemas.microsoft.com/office/drawing/2014/main" id="{63C7FBB8-67BB-4022-AEF9-964CE51C583F}"/>
              </a:ext>
            </a:extLst>
          </p:cNvPr>
          <p:cNvSpPr/>
          <p:nvPr/>
        </p:nvSpPr>
        <p:spPr>
          <a:xfrm>
            <a:off x="341499" y="1661475"/>
            <a:ext cx="962025" cy="49003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入力</a:t>
            </a:r>
          </a:p>
        </p:txBody>
      </p:sp>
      <p:pic>
        <p:nvPicPr>
          <p:cNvPr id="5" name="図 4">
            <a:extLst>
              <a:ext uri="{FF2B5EF4-FFF2-40B4-BE49-F238E27FC236}">
                <a16:creationId xmlns:a16="http://schemas.microsoft.com/office/drawing/2014/main" id="{8D91B78B-5131-4C58-8CDC-75AB29763757}"/>
              </a:ext>
            </a:extLst>
          </p:cNvPr>
          <p:cNvPicPr>
            <a:picLocks noChangeAspect="1"/>
          </p:cNvPicPr>
          <p:nvPr/>
        </p:nvPicPr>
        <p:blipFill rotWithShape="1">
          <a:blip r:embed="rId2"/>
          <a:srcRect l="28515" t="11070" r="15000" b="28417"/>
          <a:stretch/>
        </p:blipFill>
        <p:spPr>
          <a:xfrm>
            <a:off x="2388404" y="1551077"/>
            <a:ext cx="6659972" cy="4013457"/>
          </a:xfrm>
          <a:prstGeom prst="rect">
            <a:avLst/>
          </a:prstGeom>
        </p:spPr>
      </p:pic>
    </p:spTree>
    <p:extLst>
      <p:ext uri="{BB962C8B-B14F-4D97-AF65-F5344CB8AC3E}">
        <p14:creationId xmlns:p14="http://schemas.microsoft.com/office/powerpoint/2010/main" val="13740461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２．言葉遊び</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34</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　＞　使用例</a:t>
            </a:r>
            <a:endParaRPr kumimoji="1" lang="ja-JP" altLang="en-US" sz="1600" b="1" dirty="0">
              <a:solidFill>
                <a:schemeClr val="bg1"/>
              </a:solidFill>
            </a:endParaRP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974332"/>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3200" dirty="0"/>
              <a:t>すぐにルールを破って、最後まで遊べなかった。</a:t>
            </a:r>
            <a:endParaRPr lang="en-US" altLang="ja-JP" sz="3200" dirty="0"/>
          </a:p>
        </p:txBody>
      </p:sp>
      <p:sp>
        <p:nvSpPr>
          <p:cNvPr id="10" name="テキスト ボックス 9">
            <a:extLst>
              <a:ext uri="{FF2B5EF4-FFF2-40B4-BE49-F238E27FC236}">
                <a16:creationId xmlns:a16="http://schemas.microsoft.com/office/drawing/2014/main" id="{FD39612B-82AF-43AB-9C5F-B6DF6475F256}"/>
              </a:ext>
            </a:extLst>
          </p:cNvPr>
          <p:cNvSpPr txBox="1"/>
          <p:nvPr/>
        </p:nvSpPr>
        <p:spPr>
          <a:xfrm>
            <a:off x="9296400" y="1461422"/>
            <a:ext cx="2802125" cy="400110"/>
          </a:xfrm>
          <a:prstGeom prst="rect">
            <a:avLst/>
          </a:prstGeom>
          <a:noFill/>
        </p:spPr>
        <p:txBody>
          <a:bodyPr wrap="square" rtlCol="0">
            <a:spAutoFit/>
          </a:bodyPr>
          <a:lstStyle/>
          <a:p>
            <a:pPr algn="ctr"/>
            <a:r>
              <a:rPr kumimoji="1" lang="en-US" altLang="ja-JP" sz="2000" dirty="0"/>
              <a:t>(GPT ver. 3.5</a:t>
            </a:r>
            <a:r>
              <a:rPr kumimoji="1" lang="ja-JP" altLang="en-US" sz="2000" dirty="0"/>
              <a:t>、無料版</a:t>
            </a:r>
            <a:r>
              <a:rPr kumimoji="1" lang="en-US" altLang="ja-JP" sz="2000" dirty="0"/>
              <a:t>)</a:t>
            </a:r>
            <a:endParaRPr kumimoji="1" lang="ja-JP" altLang="en-US" sz="2000" dirty="0"/>
          </a:p>
        </p:txBody>
      </p:sp>
      <p:sp>
        <p:nvSpPr>
          <p:cNvPr id="20" name="正方形/長方形 19">
            <a:extLst>
              <a:ext uri="{FF2B5EF4-FFF2-40B4-BE49-F238E27FC236}">
                <a16:creationId xmlns:a16="http://schemas.microsoft.com/office/drawing/2014/main" id="{8975AA8A-B563-4A2B-AD3F-032C95E6F917}"/>
              </a:ext>
            </a:extLst>
          </p:cNvPr>
          <p:cNvSpPr/>
          <p:nvPr/>
        </p:nvSpPr>
        <p:spPr>
          <a:xfrm>
            <a:off x="287524" y="1616512"/>
            <a:ext cx="1404324" cy="49003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出力一部</a:t>
            </a:r>
          </a:p>
        </p:txBody>
      </p:sp>
      <p:pic>
        <p:nvPicPr>
          <p:cNvPr id="9" name="図 8">
            <a:extLst>
              <a:ext uri="{FF2B5EF4-FFF2-40B4-BE49-F238E27FC236}">
                <a16:creationId xmlns:a16="http://schemas.microsoft.com/office/drawing/2014/main" id="{CAC6B0A9-8827-4C59-AFD8-652ED03487F0}"/>
              </a:ext>
            </a:extLst>
          </p:cNvPr>
          <p:cNvPicPr>
            <a:picLocks noChangeAspect="1"/>
          </p:cNvPicPr>
          <p:nvPr/>
        </p:nvPicPr>
        <p:blipFill rotWithShape="1">
          <a:blip r:embed="rId2"/>
          <a:srcRect l="28460" t="14551" r="15810" b="30582"/>
          <a:stretch/>
        </p:blipFill>
        <p:spPr>
          <a:xfrm>
            <a:off x="154792" y="2261910"/>
            <a:ext cx="5712608" cy="3163620"/>
          </a:xfrm>
          <a:prstGeom prst="rect">
            <a:avLst/>
          </a:prstGeom>
        </p:spPr>
      </p:pic>
      <p:pic>
        <p:nvPicPr>
          <p:cNvPr id="13" name="図 12">
            <a:extLst>
              <a:ext uri="{FF2B5EF4-FFF2-40B4-BE49-F238E27FC236}">
                <a16:creationId xmlns:a16="http://schemas.microsoft.com/office/drawing/2014/main" id="{7E240951-5FE6-44B2-9829-40E63F41AE7A}"/>
              </a:ext>
            </a:extLst>
          </p:cNvPr>
          <p:cNvPicPr>
            <a:picLocks noChangeAspect="1"/>
          </p:cNvPicPr>
          <p:nvPr/>
        </p:nvPicPr>
        <p:blipFill rotWithShape="1">
          <a:blip r:embed="rId3"/>
          <a:srcRect l="27188" t="11069" r="13750" b="24003"/>
          <a:stretch/>
        </p:blipFill>
        <p:spPr>
          <a:xfrm>
            <a:off x="6095999" y="2261910"/>
            <a:ext cx="5512823" cy="3408936"/>
          </a:xfrm>
          <a:prstGeom prst="rect">
            <a:avLst/>
          </a:prstGeom>
        </p:spPr>
      </p:pic>
      <p:sp>
        <p:nvSpPr>
          <p:cNvPr id="14" name="テキスト ボックス 13">
            <a:extLst>
              <a:ext uri="{FF2B5EF4-FFF2-40B4-BE49-F238E27FC236}">
                <a16:creationId xmlns:a16="http://schemas.microsoft.com/office/drawing/2014/main" id="{36831F81-8E15-4248-8F4E-D5E9D276D78E}"/>
              </a:ext>
            </a:extLst>
          </p:cNvPr>
          <p:cNvSpPr txBox="1"/>
          <p:nvPr/>
        </p:nvSpPr>
        <p:spPr>
          <a:xfrm>
            <a:off x="4686300" y="5741702"/>
            <a:ext cx="7307943" cy="369332"/>
          </a:xfrm>
          <a:prstGeom prst="rect">
            <a:avLst/>
          </a:prstGeom>
          <a:noFill/>
        </p:spPr>
        <p:txBody>
          <a:bodyPr wrap="square" rtlCol="0">
            <a:spAutoFit/>
          </a:bodyPr>
          <a:lstStyle/>
          <a:p>
            <a:pPr algn="ctr"/>
            <a:r>
              <a:rPr kumimoji="1" lang="ja-JP" altLang="en-US" b="1" dirty="0">
                <a:solidFill>
                  <a:schemeClr val="accent4"/>
                </a:solidFill>
              </a:rPr>
              <a:t>「ルール違反ですよね？」と指摘すると認めるため、正しさを検証していない。</a:t>
            </a:r>
          </a:p>
        </p:txBody>
      </p:sp>
    </p:spTree>
    <p:extLst>
      <p:ext uri="{BB962C8B-B14F-4D97-AF65-F5344CB8AC3E}">
        <p14:creationId xmlns:p14="http://schemas.microsoft.com/office/powerpoint/2010/main" val="40013337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３．会話一連の文脈から指摘（結城先生の使用例）</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35</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　＞　使用例</a:t>
            </a:r>
            <a:endParaRPr kumimoji="1" lang="ja-JP" altLang="en-US" sz="1600" b="1" dirty="0">
              <a:solidFill>
                <a:schemeClr val="bg1"/>
              </a:solidFill>
            </a:endParaRP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974332"/>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3200" dirty="0"/>
              <a:t>単体の入力ではなく、文脈自体を理解した。</a:t>
            </a:r>
            <a:endParaRPr lang="en-US" altLang="ja-JP" sz="3200" dirty="0"/>
          </a:p>
        </p:txBody>
      </p:sp>
      <p:sp>
        <p:nvSpPr>
          <p:cNvPr id="10" name="テキスト ボックス 9">
            <a:extLst>
              <a:ext uri="{FF2B5EF4-FFF2-40B4-BE49-F238E27FC236}">
                <a16:creationId xmlns:a16="http://schemas.microsoft.com/office/drawing/2014/main" id="{FD39612B-82AF-43AB-9C5F-B6DF6475F256}"/>
              </a:ext>
            </a:extLst>
          </p:cNvPr>
          <p:cNvSpPr txBox="1"/>
          <p:nvPr/>
        </p:nvSpPr>
        <p:spPr>
          <a:xfrm>
            <a:off x="9205656" y="1150968"/>
            <a:ext cx="2802125" cy="400110"/>
          </a:xfrm>
          <a:prstGeom prst="rect">
            <a:avLst/>
          </a:prstGeom>
          <a:noFill/>
        </p:spPr>
        <p:txBody>
          <a:bodyPr wrap="square" rtlCol="0">
            <a:spAutoFit/>
          </a:bodyPr>
          <a:lstStyle/>
          <a:p>
            <a:pPr algn="ctr"/>
            <a:r>
              <a:rPr kumimoji="1" lang="en-US" altLang="ja-JP" sz="2000" dirty="0"/>
              <a:t>(GPT ver. 3.5</a:t>
            </a:r>
            <a:r>
              <a:rPr kumimoji="1" lang="ja-JP" altLang="en-US" sz="2000" dirty="0"/>
              <a:t>、無料版</a:t>
            </a:r>
            <a:r>
              <a:rPr kumimoji="1" lang="en-US" altLang="ja-JP" sz="2000" dirty="0"/>
              <a:t>)</a:t>
            </a:r>
            <a:endParaRPr kumimoji="1" lang="ja-JP" altLang="en-US" sz="2000" dirty="0"/>
          </a:p>
        </p:txBody>
      </p:sp>
      <p:sp>
        <p:nvSpPr>
          <p:cNvPr id="11" name="テキスト ボックス 10">
            <a:extLst>
              <a:ext uri="{FF2B5EF4-FFF2-40B4-BE49-F238E27FC236}">
                <a16:creationId xmlns:a16="http://schemas.microsoft.com/office/drawing/2014/main" id="{D4C9784B-F9E0-4930-A329-4BCC748F1B96}"/>
              </a:ext>
            </a:extLst>
          </p:cNvPr>
          <p:cNvSpPr txBox="1"/>
          <p:nvPr/>
        </p:nvSpPr>
        <p:spPr>
          <a:xfrm>
            <a:off x="4575174" y="5676564"/>
            <a:ext cx="7718425" cy="369332"/>
          </a:xfrm>
          <a:prstGeom prst="rect">
            <a:avLst/>
          </a:prstGeom>
          <a:noFill/>
        </p:spPr>
        <p:txBody>
          <a:bodyPr wrap="square">
            <a:spAutoFit/>
          </a:bodyPr>
          <a:lstStyle/>
          <a:p>
            <a:r>
              <a:rPr lang="ja-JP" altLang="en-US" dirty="0"/>
              <a:t>https://gist.github.com/hyuki/f7218870ae47847eab066545b8b51d05</a:t>
            </a:r>
          </a:p>
        </p:txBody>
      </p:sp>
      <p:pic>
        <p:nvPicPr>
          <p:cNvPr id="6" name="図 5">
            <a:extLst>
              <a:ext uri="{FF2B5EF4-FFF2-40B4-BE49-F238E27FC236}">
                <a16:creationId xmlns:a16="http://schemas.microsoft.com/office/drawing/2014/main" id="{37A0FC0F-6733-422B-A85D-12071F90CA02}"/>
              </a:ext>
            </a:extLst>
          </p:cNvPr>
          <p:cNvPicPr>
            <a:picLocks noChangeAspect="1"/>
          </p:cNvPicPr>
          <p:nvPr/>
        </p:nvPicPr>
        <p:blipFill rotWithShape="1">
          <a:blip r:embed="rId2"/>
          <a:srcRect l="11562" t="25755" r="12674" b="17227"/>
          <a:stretch/>
        </p:blipFill>
        <p:spPr>
          <a:xfrm>
            <a:off x="1477475" y="1594852"/>
            <a:ext cx="9237049" cy="3910282"/>
          </a:xfrm>
          <a:prstGeom prst="rect">
            <a:avLst/>
          </a:prstGeom>
        </p:spPr>
      </p:pic>
    </p:spTree>
    <p:extLst>
      <p:ext uri="{BB962C8B-B14F-4D97-AF65-F5344CB8AC3E}">
        <p14:creationId xmlns:p14="http://schemas.microsoft.com/office/powerpoint/2010/main" val="16881022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人間対応の変化</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36</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a:t>
            </a:r>
            <a:endParaRPr kumimoji="1" lang="ja-JP" altLang="en-US" sz="1600" b="1" dirty="0">
              <a:solidFill>
                <a:schemeClr val="bg1"/>
              </a:solidFill>
            </a:endParaRP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1021957"/>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3200" dirty="0"/>
              <a:t>人間が良いモデルを作る立場から、入力を工夫する立場へ変化</a:t>
            </a:r>
            <a:endParaRPr lang="en-US" altLang="ja-JP" sz="2800" dirty="0"/>
          </a:p>
        </p:txBody>
      </p:sp>
      <p:sp>
        <p:nvSpPr>
          <p:cNvPr id="6" name="テキスト ボックス 5">
            <a:extLst>
              <a:ext uri="{FF2B5EF4-FFF2-40B4-BE49-F238E27FC236}">
                <a16:creationId xmlns:a16="http://schemas.microsoft.com/office/drawing/2014/main" id="{2C473DD4-41F4-47A2-8CEF-509EBE89A2AC}"/>
              </a:ext>
            </a:extLst>
          </p:cNvPr>
          <p:cNvSpPr txBox="1"/>
          <p:nvPr/>
        </p:nvSpPr>
        <p:spPr>
          <a:xfrm>
            <a:off x="814087" y="1805784"/>
            <a:ext cx="3457873" cy="461665"/>
          </a:xfrm>
          <a:prstGeom prst="rect">
            <a:avLst/>
          </a:prstGeom>
          <a:noFill/>
        </p:spPr>
        <p:txBody>
          <a:bodyPr wrap="square" rtlCol="0">
            <a:spAutoFit/>
          </a:bodyPr>
          <a:lstStyle/>
          <a:p>
            <a:pPr algn="ctr"/>
            <a:r>
              <a:rPr kumimoji="1" lang="en-US" altLang="ja-JP" sz="2400" b="1" dirty="0">
                <a:solidFill>
                  <a:schemeClr val="accent1"/>
                </a:solidFill>
              </a:rPr>
              <a:t>Prompt</a:t>
            </a:r>
            <a:r>
              <a:rPr kumimoji="1" lang="ja-JP" altLang="en-US" sz="2400" b="1" dirty="0">
                <a:solidFill>
                  <a:schemeClr val="accent1"/>
                </a:solidFill>
              </a:rPr>
              <a:t> </a:t>
            </a:r>
            <a:r>
              <a:rPr kumimoji="1" lang="en-US" altLang="ja-JP" sz="2400" b="1" dirty="0">
                <a:solidFill>
                  <a:schemeClr val="accent1"/>
                </a:solidFill>
              </a:rPr>
              <a:t>Engineering</a:t>
            </a:r>
            <a:endParaRPr kumimoji="1" lang="ja-JP" altLang="en-US" sz="2400" b="1" dirty="0">
              <a:solidFill>
                <a:schemeClr val="accent1"/>
              </a:solidFill>
            </a:endParaRPr>
          </a:p>
        </p:txBody>
      </p:sp>
      <p:sp>
        <p:nvSpPr>
          <p:cNvPr id="7" name="テキスト ボックス 6">
            <a:extLst>
              <a:ext uri="{FF2B5EF4-FFF2-40B4-BE49-F238E27FC236}">
                <a16:creationId xmlns:a16="http://schemas.microsoft.com/office/drawing/2014/main" id="{AEBD796E-9779-43D7-9373-18FA7DC47897}"/>
              </a:ext>
            </a:extLst>
          </p:cNvPr>
          <p:cNvSpPr txBox="1"/>
          <p:nvPr/>
        </p:nvSpPr>
        <p:spPr>
          <a:xfrm>
            <a:off x="1227792" y="4153649"/>
            <a:ext cx="3457873" cy="707886"/>
          </a:xfrm>
          <a:prstGeom prst="rect">
            <a:avLst/>
          </a:prstGeom>
          <a:noFill/>
        </p:spPr>
        <p:txBody>
          <a:bodyPr wrap="square" rtlCol="0">
            <a:spAutoFit/>
          </a:bodyPr>
          <a:lstStyle/>
          <a:p>
            <a:pPr algn="ctr"/>
            <a:r>
              <a:rPr kumimoji="1" lang="en-US" altLang="ja-JP" sz="2000" dirty="0"/>
              <a:t>Prompt</a:t>
            </a:r>
            <a:r>
              <a:rPr kumimoji="1" lang="ja-JP" altLang="en-US" sz="2000" dirty="0"/>
              <a:t> </a:t>
            </a:r>
            <a:r>
              <a:rPr kumimoji="1" lang="en-US" altLang="ja-JP" sz="2000" dirty="0"/>
              <a:t>Engineering Guide</a:t>
            </a:r>
          </a:p>
          <a:p>
            <a:pPr algn="ctr"/>
            <a:r>
              <a:rPr kumimoji="1" lang="ja-JP" altLang="en-US" sz="2000" dirty="0"/>
              <a:t>（日本語版もリリース）</a:t>
            </a:r>
          </a:p>
        </p:txBody>
      </p:sp>
      <p:sp>
        <p:nvSpPr>
          <p:cNvPr id="8" name="テキスト ボックス 7">
            <a:extLst>
              <a:ext uri="{FF2B5EF4-FFF2-40B4-BE49-F238E27FC236}">
                <a16:creationId xmlns:a16="http://schemas.microsoft.com/office/drawing/2014/main" id="{14444093-A333-44C7-BF42-C6D186C10132}"/>
              </a:ext>
            </a:extLst>
          </p:cNvPr>
          <p:cNvSpPr txBox="1"/>
          <p:nvPr/>
        </p:nvSpPr>
        <p:spPr>
          <a:xfrm>
            <a:off x="6962476" y="4117007"/>
            <a:ext cx="3457873" cy="400110"/>
          </a:xfrm>
          <a:prstGeom prst="rect">
            <a:avLst/>
          </a:prstGeom>
          <a:noFill/>
        </p:spPr>
        <p:txBody>
          <a:bodyPr wrap="square" rtlCol="0">
            <a:spAutoFit/>
          </a:bodyPr>
          <a:lstStyle/>
          <a:p>
            <a:pPr algn="ctr"/>
            <a:r>
              <a:rPr kumimoji="1" lang="en-US" altLang="ja-JP" sz="2000" dirty="0"/>
              <a:t>Prompt</a:t>
            </a:r>
            <a:r>
              <a:rPr kumimoji="1" lang="ja-JP" altLang="en-US" sz="2000" dirty="0"/>
              <a:t> </a:t>
            </a:r>
            <a:r>
              <a:rPr kumimoji="1" lang="en-US" altLang="ja-JP" sz="2000" dirty="0"/>
              <a:t>Engineer</a:t>
            </a:r>
            <a:r>
              <a:rPr kumimoji="1" lang="ja-JP" altLang="en-US" sz="2000" dirty="0"/>
              <a:t>という職種</a:t>
            </a:r>
          </a:p>
        </p:txBody>
      </p:sp>
      <p:sp>
        <p:nvSpPr>
          <p:cNvPr id="9" name="テキスト ボックス 8">
            <a:extLst>
              <a:ext uri="{FF2B5EF4-FFF2-40B4-BE49-F238E27FC236}">
                <a16:creationId xmlns:a16="http://schemas.microsoft.com/office/drawing/2014/main" id="{5991DFBF-05FA-4B34-9F8C-DE2BF8EA5818}"/>
              </a:ext>
            </a:extLst>
          </p:cNvPr>
          <p:cNvSpPr txBox="1"/>
          <p:nvPr/>
        </p:nvSpPr>
        <p:spPr>
          <a:xfrm>
            <a:off x="1504015" y="2423290"/>
            <a:ext cx="7878110" cy="400110"/>
          </a:xfrm>
          <a:prstGeom prst="rect">
            <a:avLst/>
          </a:prstGeom>
          <a:noFill/>
        </p:spPr>
        <p:txBody>
          <a:bodyPr wrap="square" rtlCol="0">
            <a:spAutoFit/>
          </a:bodyPr>
          <a:lstStyle/>
          <a:p>
            <a:r>
              <a:rPr kumimoji="1" lang="en-US" altLang="ja-JP" sz="2000" b="1" dirty="0"/>
              <a:t>AI</a:t>
            </a:r>
            <a:r>
              <a:rPr kumimoji="1" lang="ja-JP" altLang="en-US" sz="2000" b="1" dirty="0"/>
              <a:t>の性能を引き出すために、</a:t>
            </a:r>
            <a:r>
              <a:rPr kumimoji="1" lang="en-US" altLang="ja-JP" sz="2000" b="1" dirty="0"/>
              <a:t>Prompt</a:t>
            </a:r>
            <a:r>
              <a:rPr kumimoji="1" lang="ja-JP" altLang="en-US" sz="2000" b="1" dirty="0"/>
              <a:t>（指示文）を工夫する作業</a:t>
            </a:r>
          </a:p>
        </p:txBody>
      </p:sp>
      <p:sp>
        <p:nvSpPr>
          <p:cNvPr id="10" name="テキスト ボックス 9">
            <a:extLst>
              <a:ext uri="{FF2B5EF4-FFF2-40B4-BE49-F238E27FC236}">
                <a16:creationId xmlns:a16="http://schemas.microsoft.com/office/drawing/2014/main" id="{BE3BEA0D-5194-4B14-B150-8AF1D40EDAA4}"/>
              </a:ext>
            </a:extLst>
          </p:cNvPr>
          <p:cNvSpPr txBox="1"/>
          <p:nvPr/>
        </p:nvSpPr>
        <p:spPr>
          <a:xfrm>
            <a:off x="1504014" y="2957008"/>
            <a:ext cx="8916335" cy="400110"/>
          </a:xfrm>
          <a:prstGeom prst="rect">
            <a:avLst/>
          </a:prstGeom>
          <a:noFill/>
        </p:spPr>
        <p:txBody>
          <a:bodyPr wrap="square" rtlCol="0">
            <a:spAutoFit/>
          </a:bodyPr>
          <a:lstStyle/>
          <a:p>
            <a:r>
              <a:rPr kumimoji="1" lang="ja-JP" altLang="en-US" sz="2000" dirty="0"/>
              <a:t>例：</a:t>
            </a:r>
            <a:r>
              <a:rPr kumimoji="1" lang="en-US" altLang="ja-JP" sz="2000" dirty="0"/>
              <a:t> “Let’s think step by step”</a:t>
            </a:r>
            <a:r>
              <a:rPr kumimoji="1" lang="ja-JP" altLang="en-US" sz="2000" dirty="0"/>
              <a:t>を付けるだけで、回答精度が飛躍的に向上</a:t>
            </a:r>
          </a:p>
        </p:txBody>
      </p:sp>
      <p:sp>
        <p:nvSpPr>
          <p:cNvPr id="11" name="テキスト ボックス 10">
            <a:extLst>
              <a:ext uri="{FF2B5EF4-FFF2-40B4-BE49-F238E27FC236}">
                <a16:creationId xmlns:a16="http://schemas.microsoft.com/office/drawing/2014/main" id="{2833E682-66D0-42B3-A5D9-B9F99A7579D4}"/>
              </a:ext>
            </a:extLst>
          </p:cNvPr>
          <p:cNvSpPr txBox="1"/>
          <p:nvPr/>
        </p:nvSpPr>
        <p:spPr>
          <a:xfrm>
            <a:off x="4271960" y="1852279"/>
            <a:ext cx="2937532" cy="400110"/>
          </a:xfrm>
          <a:prstGeom prst="rect">
            <a:avLst/>
          </a:prstGeom>
          <a:noFill/>
        </p:spPr>
        <p:txBody>
          <a:bodyPr wrap="square" rtlCol="0">
            <a:spAutoFit/>
          </a:bodyPr>
          <a:lstStyle/>
          <a:p>
            <a:r>
              <a:rPr kumimoji="1" lang="ja-JP" altLang="en-US" sz="2000" dirty="0"/>
              <a:t>（近年のホットな分野）</a:t>
            </a:r>
          </a:p>
        </p:txBody>
      </p:sp>
      <p:sp>
        <p:nvSpPr>
          <p:cNvPr id="13" name="テキスト ボックス 12">
            <a:extLst>
              <a:ext uri="{FF2B5EF4-FFF2-40B4-BE49-F238E27FC236}">
                <a16:creationId xmlns:a16="http://schemas.microsoft.com/office/drawing/2014/main" id="{6527134E-94EE-4C88-B369-96608AEB1008}"/>
              </a:ext>
            </a:extLst>
          </p:cNvPr>
          <p:cNvSpPr txBox="1"/>
          <p:nvPr/>
        </p:nvSpPr>
        <p:spPr>
          <a:xfrm>
            <a:off x="1382906" y="5651377"/>
            <a:ext cx="3710920" cy="369332"/>
          </a:xfrm>
          <a:prstGeom prst="rect">
            <a:avLst/>
          </a:prstGeom>
          <a:noFill/>
        </p:spPr>
        <p:txBody>
          <a:bodyPr wrap="square">
            <a:spAutoFit/>
          </a:bodyPr>
          <a:lstStyle/>
          <a:p>
            <a:pPr algn="l"/>
            <a:r>
              <a:rPr lang="en-US" altLang="ja-JP" b="0" i="0" dirty="0">
                <a:effectLst/>
                <a:latin typeface="-apple-system"/>
                <a:hlinkClick r:id="rId2" tooltip="https://www.promptingguide.ai/jp"/>
              </a:rPr>
              <a:t>https://www.promptingguide.ai/jp</a:t>
            </a:r>
            <a:endParaRPr lang="en-US" altLang="ja-JP" b="0" i="0" dirty="0">
              <a:effectLst/>
              <a:latin typeface="-apple-system"/>
            </a:endParaRPr>
          </a:p>
        </p:txBody>
      </p:sp>
      <p:sp>
        <p:nvSpPr>
          <p:cNvPr id="15" name="テキスト ボックス 14">
            <a:extLst>
              <a:ext uri="{FF2B5EF4-FFF2-40B4-BE49-F238E27FC236}">
                <a16:creationId xmlns:a16="http://schemas.microsoft.com/office/drawing/2014/main" id="{5D5D032A-D25D-4A7B-8D6E-548800D97B81}"/>
              </a:ext>
            </a:extLst>
          </p:cNvPr>
          <p:cNvSpPr txBox="1"/>
          <p:nvPr/>
        </p:nvSpPr>
        <p:spPr>
          <a:xfrm>
            <a:off x="5962181" y="5707963"/>
            <a:ext cx="5401144" cy="276999"/>
          </a:xfrm>
          <a:prstGeom prst="rect">
            <a:avLst/>
          </a:prstGeom>
          <a:noFill/>
        </p:spPr>
        <p:txBody>
          <a:bodyPr wrap="square">
            <a:spAutoFit/>
          </a:bodyPr>
          <a:lstStyle/>
          <a:p>
            <a:r>
              <a:rPr lang="ja-JP" altLang="en-US" sz="1200" dirty="0"/>
              <a:t>https://www.bloomberg.co.jp/news/articles/2023-03-31/RSB6Z3T1UM0Y01</a:t>
            </a:r>
          </a:p>
        </p:txBody>
      </p:sp>
      <p:sp>
        <p:nvSpPr>
          <p:cNvPr id="17" name="テキスト ボックス 16">
            <a:extLst>
              <a:ext uri="{FF2B5EF4-FFF2-40B4-BE49-F238E27FC236}">
                <a16:creationId xmlns:a16="http://schemas.microsoft.com/office/drawing/2014/main" id="{EBC2993F-C7C8-4156-A291-1AB915DE81C3}"/>
              </a:ext>
            </a:extLst>
          </p:cNvPr>
          <p:cNvSpPr txBox="1"/>
          <p:nvPr/>
        </p:nvSpPr>
        <p:spPr>
          <a:xfrm>
            <a:off x="6226343" y="4868388"/>
            <a:ext cx="5690837" cy="646331"/>
          </a:xfrm>
          <a:prstGeom prst="rect">
            <a:avLst/>
          </a:prstGeom>
          <a:noFill/>
        </p:spPr>
        <p:txBody>
          <a:bodyPr wrap="square">
            <a:spAutoFit/>
          </a:bodyPr>
          <a:lstStyle/>
          <a:p>
            <a:pPr algn="l" fontAlgn="base"/>
            <a:r>
              <a:rPr lang="ja-JP" altLang="en-US" b="1" i="0" dirty="0">
                <a:solidFill>
                  <a:srgbClr val="000000"/>
                </a:solidFill>
                <a:effectLst/>
                <a:latin typeface="inherit"/>
              </a:rPr>
              <a:t>プロンプトエンジニアの需要急増、年俸</a:t>
            </a:r>
            <a:r>
              <a:rPr lang="en-US" altLang="ja-JP" b="1" i="0" dirty="0">
                <a:solidFill>
                  <a:srgbClr val="000000"/>
                </a:solidFill>
                <a:effectLst/>
                <a:latin typeface="inherit"/>
              </a:rPr>
              <a:t>4500</a:t>
            </a:r>
            <a:r>
              <a:rPr lang="ja-JP" altLang="en-US" b="1" i="0" dirty="0">
                <a:solidFill>
                  <a:srgbClr val="000000"/>
                </a:solidFill>
                <a:effectLst/>
                <a:latin typeface="inherit"/>
              </a:rPr>
              <a:t>万円の求人も－</a:t>
            </a:r>
            <a:r>
              <a:rPr lang="en-US" altLang="ja-JP" b="1" i="0" dirty="0" err="1">
                <a:solidFill>
                  <a:srgbClr val="000000"/>
                </a:solidFill>
                <a:effectLst/>
                <a:latin typeface="inherit"/>
              </a:rPr>
              <a:t>ChatGPT</a:t>
            </a:r>
            <a:r>
              <a:rPr lang="ja-JP" altLang="en-US" b="1" i="0" dirty="0">
                <a:solidFill>
                  <a:srgbClr val="000000"/>
                </a:solidFill>
                <a:effectLst/>
                <a:latin typeface="inherit"/>
              </a:rPr>
              <a:t>ブームで</a:t>
            </a:r>
            <a:endParaRPr lang="ja-JP" altLang="en-US" b="1" i="0" dirty="0">
              <a:solidFill>
                <a:srgbClr val="000000"/>
              </a:solidFill>
              <a:effectLst/>
              <a:latin typeface="Hiragino Kaku Gothic Pro"/>
            </a:endParaRPr>
          </a:p>
        </p:txBody>
      </p:sp>
      <p:sp>
        <p:nvSpPr>
          <p:cNvPr id="18" name="テキスト ボックス 17">
            <a:extLst>
              <a:ext uri="{FF2B5EF4-FFF2-40B4-BE49-F238E27FC236}">
                <a16:creationId xmlns:a16="http://schemas.microsoft.com/office/drawing/2014/main" id="{7092E329-F21A-43F5-8B16-0C098D88A18F}"/>
              </a:ext>
            </a:extLst>
          </p:cNvPr>
          <p:cNvSpPr txBox="1"/>
          <p:nvPr/>
        </p:nvSpPr>
        <p:spPr>
          <a:xfrm>
            <a:off x="852187" y="4868388"/>
            <a:ext cx="4752327" cy="646331"/>
          </a:xfrm>
          <a:prstGeom prst="rect">
            <a:avLst/>
          </a:prstGeom>
          <a:noFill/>
        </p:spPr>
        <p:txBody>
          <a:bodyPr wrap="square">
            <a:spAutoFit/>
          </a:bodyPr>
          <a:lstStyle/>
          <a:p>
            <a:pPr algn="l" fontAlgn="base"/>
            <a:r>
              <a:rPr lang="ja-JP" altLang="en-US" b="1" i="0" dirty="0">
                <a:solidFill>
                  <a:srgbClr val="000000"/>
                </a:solidFill>
                <a:effectLst/>
                <a:latin typeface="inherit"/>
              </a:rPr>
              <a:t>プロンプトの枠組み</a:t>
            </a:r>
            <a:endParaRPr lang="en-US" altLang="ja-JP" b="1" i="0" dirty="0">
              <a:solidFill>
                <a:srgbClr val="000000"/>
              </a:solidFill>
              <a:effectLst/>
              <a:latin typeface="inherit"/>
            </a:endParaRPr>
          </a:p>
          <a:p>
            <a:pPr algn="l" fontAlgn="base"/>
            <a:r>
              <a:rPr lang="ja-JP" altLang="en-US" b="1" i="0" dirty="0">
                <a:solidFill>
                  <a:srgbClr val="000000"/>
                </a:solidFill>
                <a:effectLst/>
                <a:latin typeface="inherit"/>
              </a:rPr>
              <a:t>（箇条書きにして依頼内容を明確にする）</a:t>
            </a:r>
            <a:endParaRPr lang="ja-JP" altLang="en-US" b="1" i="0" dirty="0">
              <a:solidFill>
                <a:srgbClr val="000000"/>
              </a:solidFill>
              <a:effectLst/>
              <a:latin typeface="Hiragino Kaku Gothic Pro"/>
            </a:endParaRPr>
          </a:p>
        </p:txBody>
      </p:sp>
    </p:spTree>
    <p:extLst>
      <p:ext uri="{BB962C8B-B14F-4D97-AF65-F5344CB8AC3E}">
        <p14:creationId xmlns:p14="http://schemas.microsoft.com/office/powerpoint/2010/main" val="38686653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全部は対応できない</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37</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a:t>
            </a:r>
            <a:endParaRPr kumimoji="1" lang="ja-JP" altLang="en-US" sz="1600" b="1" dirty="0">
              <a:solidFill>
                <a:schemeClr val="bg1"/>
              </a:solidFill>
            </a:endParaRP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1021957"/>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3200" dirty="0"/>
              <a:t>専用モデルも選択肢に入れておく</a:t>
            </a:r>
            <a:endParaRPr lang="en-US" altLang="ja-JP" sz="2800" dirty="0"/>
          </a:p>
        </p:txBody>
      </p:sp>
      <p:sp>
        <p:nvSpPr>
          <p:cNvPr id="6" name="テキスト ボックス 5">
            <a:extLst>
              <a:ext uri="{FF2B5EF4-FFF2-40B4-BE49-F238E27FC236}">
                <a16:creationId xmlns:a16="http://schemas.microsoft.com/office/drawing/2014/main" id="{2C473DD4-41F4-47A2-8CEF-509EBE89A2AC}"/>
              </a:ext>
            </a:extLst>
          </p:cNvPr>
          <p:cNvSpPr txBox="1"/>
          <p:nvPr/>
        </p:nvSpPr>
        <p:spPr>
          <a:xfrm>
            <a:off x="1632286" y="1831649"/>
            <a:ext cx="8330864" cy="830997"/>
          </a:xfrm>
          <a:prstGeom prst="rect">
            <a:avLst/>
          </a:prstGeom>
          <a:noFill/>
        </p:spPr>
        <p:txBody>
          <a:bodyPr wrap="square" rtlCol="0">
            <a:spAutoFit/>
          </a:bodyPr>
          <a:lstStyle/>
          <a:p>
            <a:r>
              <a:rPr kumimoji="1" lang="ja-JP" altLang="en-US" sz="2400" b="1" dirty="0">
                <a:solidFill>
                  <a:schemeClr val="accent1"/>
                </a:solidFill>
              </a:rPr>
              <a:t>単体の事実を引き出すのはまだ弱い</a:t>
            </a:r>
            <a:endParaRPr kumimoji="1" lang="en-US" altLang="ja-JP" sz="2400" b="1" dirty="0">
              <a:solidFill>
                <a:schemeClr val="accent1"/>
              </a:solidFill>
            </a:endParaRPr>
          </a:p>
          <a:p>
            <a:r>
              <a:rPr kumimoji="1" lang="ja-JP" altLang="en-US" sz="2400" b="1" dirty="0">
                <a:solidFill>
                  <a:schemeClr val="accent1"/>
                </a:solidFill>
              </a:rPr>
              <a:t>（単なる検索、正式な規則自体を学んでいるわけではないため）</a:t>
            </a:r>
          </a:p>
        </p:txBody>
      </p:sp>
      <p:sp>
        <p:nvSpPr>
          <p:cNvPr id="10" name="テキスト ボックス 9">
            <a:extLst>
              <a:ext uri="{FF2B5EF4-FFF2-40B4-BE49-F238E27FC236}">
                <a16:creationId xmlns:a16="http://schemas.microsoft.com/office/drawing/2014/main" id="{BE3BEA0D-5194-4B14-B150-8AF1D40EDAA4}"/>
              </a:ext>
            </a:extLst>
          </p:cNvPr>
          <p:cNvSpPr txBox="1"/>
          <p:nvPr/>
        </p:nvSpPr>
        <p:spPr>
          <a:xfrm>
            <a:off x="2010746" y="2831911"/>
            <a:ext cx="4294804" cy="400110"/>
          </a:xfrm>
          <a:prstGeom prst="rect">
            <a:avLst/>
          </a:prstGeom>
          <a:noFill/>
        </p:spPr>
        <p:txBody>
          <a:bodyPr wrap="square" rtlCol="0">
            <a:spAutoFit/>
          </a:bodyPr>
          <a:lstStyle/>
          <a:p>
            <a:r>
              <a:rPr kumimoji="1" lang="ja-JP" altLang="en-US" sz="2000" dirty="0"/>
              <a:t>例：</a:t>
            </a:r>
            <a:r>
              <a:rPr kumimoji="1" lang="en-US" altLang="ja-JP" sz="2000" dirty="0"/>
              <a:t> </a:t>
            </a:r>
            <a:r>
              <a:rPr kumimoji="1" lang="ja-JP" altLang="en-US" sz="2000" dirty="0"/>
              <a:t>歴史、文献検索、数式の答えなど</a:t>
            </a:r>
          </a:p>
        </p:txBody>
      </p:sp>
      <p:sp>
        <p:nvSpPr>
          <p:cNvPr id="12" name="テキスト ボックス 11">
            <a:extLst>
              <a:ext uri="{FF2B5EF4-FFF2-40B4-BE49-F238E27FC236}">
                <a16:creationId xmlns:a16="http://schemas.microsoft.com/office/drawing/2014/main" id="{6E436E86-74E6-479F-805A-CCAE2FA22145}"/>
              </a:ext>
            </a:extLst>
          </p:cNvPr>
          <p:cNvSpPr txBox="1"/>
          <p:nvPr/>
        </p:nvSpPr>
        <p:spPr>
          <a:xfrm>
            <a:off x="4525344" y="4786335"/>
            <a:ext cx="3835065" cy="400110"/>
          </a:xfrm>
          <a:prstGeom prst="rect">
            <a:avLst/>
          </a:prstGeom>
          <a:noFill/>
        </p:spPr>
        <p:txBody>
          <a:bodyPr wrap="square" rtlCol="0">
            <a:spAutoFit/>
          </a:bodyPr>
          <a:lstStyle/>
          <a:p>
            <a:pPr algn="ctr"/>
            <a:r>
              <a:rPr kumimoji="1" lang="ja-JP" altLang="en-US" sz="2000" dirty="0"/>
              <a:t>数式の計算、科学知識に特化</a:t>
            </a:r>
          </a:p>
        </p:txBody>
      </p:sp>
      <p:pic>
        <p:nvPicPr>
          <p:cNvPr id="5" name="図 4">
            <a:extLst>
              <a:ext uri="{FF2B5EF4-FFF2-40B4-BE49-F238E27FC236}">
                <a16:creationId xmlns:a16="http://schemas.microsoft.com/office/drawing/2014/main" id="{EFD4076C-4B38-4024-9C2E-FCEFDF55ECF1}"/>
              </a:ext>
            </a:extLst>
          </p:cNvPr>
          <p:cNvPicPr>
            <a:picLocks noChangeAspect="1"/>
          </p:cNvPicPr>
          <p:nvPr/>
        </p:nvPicPr>
        <p:blipFill>
          <a:blip r:embed="rId2"/>
          <a:stretch>
            <a:fillRect/>
          </a:stretch>
        </p:blipFill>
        <p:spPr>
          <a:xfrm>
            <a:off x="5014127" y="4131854"/>
            <a:ext cx="2857500" cy="333375"/>
          </a:xfrm>
          <a:prstGeom prst="rect">
            <a:avLst/>
          </a:prstGeom>
        </p:spPr>
      </p:pic>
      <p:sp>
        <p:nvSpPr>
          <p:cNvPr id="15" name="テキスト ボックス 14">
            <a:extLst>
              <a:ext uri="{FF2B5EF4-FFF2-40B4-BE49-F238E27FC236}">
                <a16:creationId xmlns:a16="http://schemas.microsoft.com/office/drawing/2014/main" id="{5DDBAA6A-1C43-43E2-924D-996B221DFCD5}"/>
              </a:ext>
            </a:extLst>
          </p:cNvPr>
          <p:cNvSpPr txBox="1"/>
          <p:nvPr/>
        </p:nvSpPr>
        <p:spPr>
          <a:xfrm>
            <a:off x="5153995" y="5362794"/>
            <a:ext cx="2577765" cy="307777"/>
          </a:xfrm>
          <a:prstGeom prst="rect">
            <a:avLst/>
          </a:prstGeom>
          <a:noFill/>
        </p:spPr>
        <p:txBody>
          <a:bodyPr wrap="square" rtlCol="0">
            <a:spAutoFit/>
          </a:bodyPr>
          <a:lstStyle/>
          <a:p>
            <a:pPr algn="ctr"/>
            <a:r>
              <a:rPr kumimoji="1" lang="en-US" altLang="ja-JP" sz="1400" dirty="0"/>
              <a:t>https://ja.wolframalpha.com/</a:t>
            </a:r>
            <a:endParaRPr kumimoji="1" lang="ja-JP" altLang="en-US" sz="1400" dirty="0"/>
          </a:p>
        </p:txBody>
      </p:sp>
      <p:sp>
        <p:nvSpPr>
          <p:cNvPr id="16" name="テキスト ボックス 15">
            <a:extLst>
              <a:ext uri="{FF2B5EF4-FFF2-40B4-BE49-F238E27FC236}">
                <a16:creationId xmlns:a16="http://schemas.microsoft.com/office/drawing/2014/main" id="{E0704073-0354-47EB-A1C1-2CF5A90D6279}"/>
              </a:ext>
            </a:extLst>
          </p:cNvPr>
          <p:cNvSpPr txBox="1"/>
          <p:nvPr/>
        </p:nvSpPr>
        <p:spPr>
          <a:xfrm>
            <a:off x="8916370" y="5362793"/>
            <a:ext cx="2577765" cy="307777"/>
          </a:xfrm>
          <a:prstGeom prst="rect">
            <a:avLst/>
          </a:prstGeom>
          <a:noFill/>
        </p:spPr>
        <p:txBody>
          <a:bodyPr wrap="square" rtlCol="0">
            <a:spAutoFit/>
          </a:bodyPr>
          <a:lstStyle/>
          <a:p>
            <a:pPr algn="ctr"/>
            <a:r>
              <a:rPr kumimoji="1" lang="en-US" altLang="ja-JP" sz="1400" dirty="0"/>
              <a:t>https://www.chatpdf.com/</a:t>
            </a:r>
            <a:endParaRPr kumimoji="1" lang="ja-JP" altLang="en-US" sz="1400" dirty="0"/>
          </a:p>
        </p:txBody>
      </p:sp>
      <p:sp>
        <p:nvSpPr>
          <p:cNvPr id="17" name="テキスト ボックス 16">
            <a:extLst>
              <a:ext uri="{FF2B5EF4-FFF2-40B4-BE49-F238E27FC236}">
                <a16:creationId xmlns:a16="http://schemas.microsoft.com/office/drawing/2014/main" id="{277582FE-0BA2-4DC4-8A5C-CA914F7481F6}"/>
              </a:ext>
            </a:extLst>
          </p:cNvPr>
          <p:cNvSpPr txBox="1"/>
          <p:nvPr/>
        </p:nvSpPr>
        <p:spPr>
          <a:xfrm>
            <a:off x="8235307" y="4793418"/>
            <a:ext cx="3939888" cy="400110"/>
          </a:xfrm>
          <a:prstGeom prst="rect">
            <a:avLst/>
          </a:prstGeom>
          <a:noFill/>
        </p:spPr>
        <p:txBody>
          <a:bodyPr wrap="square" rtlCol="0">
            <a:spAutoFit/>
          </a:bodyPr>
          <a:lstStyle/>
          <a:p>
            <a:pPr algn="ctr"/>
            <a:r>
              <a:rPr kumimoji="1" lang="en-US" altLang="ja-JP" sz="2000" dirty="0"/>
              <a:t>pdf</a:t>
            </a:r>
            <a:r>
              <a:rPr kumimoji="1" lang="ja-JP" altLang="en-US" sz="2000" dirty="0"/>
              <a:t>形式の論文、マニュアルの理解</a:t>
            </a:r>
          </a:p>
        </p:txBody>
      </p:sp>
      <p:sp>
        <p:nvSpPr>
          <p:cNvPr id="18" name="テキスト ボックス 17">
            <a:extLst>
              <a:ext uri="{FF2B5EF4-FFF2-40B4-BE49-F238E27FC236}">
                <a16:creationId xmlns:a16="http://schemas.microsoft.com/office/drawing/2014/main" id="{78A04349-A1B0-43CB-8E95-81B3E46D4E6C}"/>
              </a:ext>
            </a:extLst>
          </p:cNvPr>
          <p:cNvSpPr txBox="1"/>
          <p:nvPr/>
        </p:nvSpPr>
        <p:spPr>
          <a:xfrm>
            <a:off x="9213409" y="4098486"/>
            <a:ext cx="2021785" cy="400110"/>
          </a:xfrm>
          <a:prstGeom prst="rect">
            <a:avLst/>
          </a:prstGeom>
          <a:noFill/>
        </p:spPr>
        <p:txBody>
          <a:bodyPr wrap="square" rtlCol="0">
            <a:spAutoFit/>
          </a:bodyPr>
          <a:lstStyle/>
          <a:p>
            <a:pPr algn="ctr"/>
            <a:r>
              <a:rPr kumimoji="1" lang="en-US" altLang="ja-JP" sz="2000" dirty="0" err="1"/>
              <a:t>ChatPDF</a:t>
            </a:r>
            <a:endParaRPr kumimoji="1" lang="ja-JP" altLang="en-US" sz="2000" dirty="0"/>
          </a:p>
        </p:txBody>
      </p:sp>
      <p:sp>
        <p:nvSpPr>
          <p:cNvPr id="20" name="テキスト ボックス 19">
            <a:extLst>
              <a:ext uri="{FF2B5EF4-FFF2-40B4-BE49-F238E27FC236}">
                <a16:creationId xmlns:a16="http://schemas.microsoft.com/office/drawing/2014/main" id="{F880DD06-FD14-4F6D-97E7-61F3289D4C12}"/>
              </a:ext>
            </a:extLst>
          </p:cNvPr>
          <p:cNvSpPr txBox="1"/>
          <p:nvPr/>
        </p:nvSpPr>
        <p:spPr>
          <a:xfrm>
            <a:off x="713207" y="5800943"/>
            <a:ext cx="2885591" cy="307777"/>
          </a:xfrm>
          <a:prstGeom prst="rect">
            <a:avLst/>
          </a:prstGeom>
          <a:noFill/>
        </p:spPr>
        <p:txBody>
          <a:bodyPr wrap="square">
            <a:spAutoFit/>
          </a:bodyPr>
          <a:lstStyle/>
          <a:p>
            <a:r>
              <a:rPr lang="ja-JP" altLang="en-US" sz="1400" dirty="0"/>
              <a:t>https://www.perplexity.ai/</a:t>
            </a:r>
          </a:p>
        </p:txBody>
      </p:sp>
      <p:pic>
        <p:nvPicPr>
          <p:cNvPr id="14" name="図 13">
            <a:extLst>
              <a:ext uri="{FF2B5EF4-FFF2-40B4-BE49-F238E27FC236}">
                <a16:creationId xmlns:a16="http://schemas.microsoft.com/office/drawing/2014/main" id="{24492883-16C6-4878-818D-5580858978E0}"/>
              </a:ext>
            </a:extLst>
          </p:cNvPr>
          <p:cNvPicPr>
            <a:picLocks noChangeAspect="1"/>
          </p:cNvPicPr>
          <p:nvPr/>
        </p:nvPicPr>
        <p:blipFill rotWithShape="1">
          <a:blip r:embed="rId3"/>
          <a:srcRect l="32987" r="39763" b="87992"/>
          <a:stretch/>
        </p:blipFill>
        <p:spPr>
          <a:xfrm>
            <a:off x="1117777" y="3652614"/>
            <a:ext cx="2076450" cy="479240"/>
          </a:xfrm>
          <a:prstGeom prst="rect">
            <a:avLst/>
          </a:prstGeom>
        </p:spPr>
      </p:pic>
      <p:pic>
        <p:nvPicPr>
          <p:cNvPr id="22" name="図 21">
            <a:extLst>
              <a:ext uri="{FF2B5EF4-FFF2-40B4-BE49-F238E27FC236}">
                <a16:creationId xmlns:a16="http://schemas.microsoft.com/office/drawing/2014/main" id="{C797B77C-44F3-4AD5-AE69-7757E842ED7A}"/>
              </a:ext>
            </a:extLst>
          </p:cNvPr>
          <p:cNvPicPr>
            <a:picLocks noChangeAspect="1"/>
          </p:cNvPicPr>
          <p:nvPr/>
        </p:nvPicPr>
        <p:blipFill rotWithShape="1">
          <a:blip r:embed="rId4"/>
          <a:srcRect l="33594" t="14882" r="18665" b="58910"/>
          <a:stretch/>
        </p:blipFill>
        <p:spPr>
          <a:xfrm>
            <a:off x="239639" y="4551931"/>
            <a:ext cx="4038784" cy="1247146"/>
          </a:xfrm>
          <a:prstGeom prst="rect">
            <a:avLst/>
          </a:prstGeom>
        </p:spPr>
      </p:pic>
      <p:sp>
        <p:nvSpPr>
          <p:cNvPr id="25" name="テキスト ボックス 24">
            <a:extLst>
              <a:ext uri="{FF2B5EF4-FFF2-40B4-BE49-F238E27FC236}">
                <a16:creationId xmlns:a16="http://schemas.microsoft.com/office/drawing/2014/main" id="{1D10EC8C-7D55-472D-9430-8F0F8635DC2A}"/>
              </a:ext>
            </a:extLst>
          </p:cNvPr>
          <p:cNvSpPr txBox="1"/>
          <p:nvPr/>
        </p:nvSpPr>
        <p:spPr>
          <a:xfrm>
            <a:off x="341499" y="4196049"/>
            <a:ext cx="3835065" cy="400110"/>
          </a:xfrm>
          <a:prstGeom prst="rect">
            <a:avLst/>
          </a:prstGeom>
          <a:noFill/>
        </p:spPr>
        <p:txBody>
          <a:bodyPr wrap="square" rtlCol="0">
            <a:spAutoFit/>
          </a:bodyPr>
          <a:lstStyle/>
          <a:p>
            <a:pPr algn="ctr"/>
            <a:r>
              <a:rPr kumimoji="1" lang="ja-JP" altLang="en-US" sz="2000" dirty="0"/>
              <a:t>文献引用しながら回答</a:t>
            </a:r>
          </a:p>
        </p:txBody>
      </p:sp>
      <p:sp>
        <p:nvSpPr>
          <p:cNvPr id="26" name="テキスト ボックス 25">
            <a:extLst>
              <a:ext uri="{FF2B5EF4-FFF2-40B4-BE49-F238E27FC236}">
                <a16:creationId xmlns:a16="http://schemas.microsoft.com/office/drawing/2014/main" id="{1A9101D3-2BB1-42BA-92F8-9B721AB3FC34}"/>
              </a:ext>
            </a:extLst>
          </p:cNvPr>
          <p:cNvSpPr txBox="1"/>
          <p:nvPr/>
        </p:nvSpPr>
        <p:spPr>
          <a:xfrm>
            <a:off x="6565900" y="2766696"/>
            <a:ext cx="5449635" cy="400110"/>
          </a:xfrm>
          <a:prstGeom prst="rect">
            <a:avLst/>
          </a:prstGeom>
          <a:noFill/>
        </p:spPr>
        <p:txBody>
          <a:bodyPr wrap="square" rtlCol="0">
            <a:spAutoFit/>
          </a:bodyPr>
          <a:lstStyle/>
          <a:p>
            <a:pPr algn="ctr"/>
            <a:r>
              <a:rPr kumimoji="1" lang="en-US" altLang="ja-JP" sz="2000" dirty="0"/>
              <a:t>※</a:t>
            </a:r>
            <a:r>
              <a:rPr kumimoji="1" lang="ja-JP" altLang="en-US" sz="2000" dirty="0"/>
              <a:t>ただし、</a:t>
            </a:r>
            <a:r>
              <a:rPr kumimoji="1" lang="en-US" altLang="ja-JP" sz="2000" dirty="0"/>
              <a:t>GPT ver. 4.0</a:t>
            </a:r>
            <a:r>
              <a:rPr kumimoji="1" lang="ja-JP" altLang="en-US" sz="2000" dirty="0"/>
              <a:t> 有料版は改善されている</a:t>
            </a:r>
          </a:p>
        </p:txBody>
      </p:sp>
    </p:spTree>
    <p:extLst>
      <p:ext uri="{BB962C8B-B14F-4D97-AF65-F5344CB8AC3E}">
        <p14:creationId xmlns:p14="http://schemas.microsoft.com/office/powerpoint/2010/main" val="39642780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今後の展望を聞いた１</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38</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a:t>
            </a:r>
            <a:endParaRPr kumimoji="1" lang="ja-JP" altLang="en-US" sz="1600" b="1" dirty="0">
              <a:solidFill>
                <a:schemeClr val="bg1"/>
              </a:solidFill>
            </a:endParaRPr>
          </a:p>
        </p:txBody>
      </p:sp>
      <p:pic>
        <p:nvPicPr>
          <p:cNvPr id="7" name="図 6">
            <a:extLst>
              <a:ext uri="{FF2B5EF4-FFF2-40B4-BE49-F238E27FC236}">
                <a16:creationId xmlns:a16="http://schemas.microsoft.com/office/drawing/2014/main" id="{7E549D39-F519-45E3-A585-FDEAF74A5AC9}"/>
              </a:ext>
            </a:extLst>
          </p:cNvPr>
          <p:cNvPicPr>
            <a:picLocks noChangeAspect="1"/>
          </p:cNvPicPr>
          <p:nvPr/>
        </p:nvPicPr>
        <p:blipFill rotWithShape="1">
          <a:blip r:embed="rId2"/>
          <a:srcRect l="27812" t="11070" r="13958" b="21667"/>
          <a:stretch/>
        </p:blipFill>
        <p:spPr>
          <a:xfrm>
            <a:off x="70897" y="1000757"/>
            <a:ext cx="6030476" cy="3918473"/>
          </a:xfrm>
          <a:prstGeom prst="rect">
            <a:avLst/>
          </a:prstGeom>
        </p:spPr>
      </p:pic>
      <p:sp>
        <p:nvSpPr>
          <p:cNvPr id="21" name="テキスト ボックス 20">
            <a:extLst>
              <a:ext uri="{FF2B5EF4-FFF2-40B4-BE49-F238E27FC236}">
                <a16:creationId xmlns:a16="http://schemas.microsoft.com/office/drawing/2014/main" id="{0E4FCCA8-2F62-498E-83E9-78A084BCC8A8}"/>
              </a:ext>
            </a:extLst>
          </p:cNvPr>
          <p:cNvSpPr txBox="1"/>
          <p:nvPr/>
        </p:nvSpPr>
        <p:spPr>
          <a:xfrm>
            <a:off x="-360600" y="5083674"/>
            <a:ext cx="6893470" cy="400110"/>
          </a:xfrm>
          <a:prstGeom prst="rect">
            <a:avLst/>
          </a:prstGeom>
          <a:noFill/>
        </p:spPr>
        <p:txBody>
          <a:bodyPr wrap="square" rtlCol="0">
            <a:spAutoFit/>
          </a:bodyPr>
          <a:lstStyle/>
          <a:p>
            <a:pPr algn="ctr"/>
            <a:r>
              <a:rPr kumimoji="1" lang="en-US" altLang="ja-JP" sz="2000" dirty="0"/>
              <a:t>Prompt engineering</a:t>
            </a:r>
            <a:r>
              <a:rPr kumimoji="1" lang="ja-JP" altLang="en-US" sz="2000" dirty="0"/>
              <a:t>自体も自動化する可能性を指摘</a:t>
            </a:r>
          </a:p>
        </p:txBody>
      </p:sp>
      <p:pic>
        <p:nvPicPr>
          <p:cNvPr id="9" name="図 8">
            <a:extLst>
              <a:ext uri="{FF2B5EF4-FFF2-40B4-BE49-F238E27FC236}">
                <a16:creationId xmlns:a16="http://schemas.microsoft.com/office/drawing/2014/main" id="{DD26859C-3901-4A68-8AFB-BB04FF058B9D}"/>
              </a:ext>
            </a:extLst>
          </p:cNvPr>
          <p:cNvPicPr>
            <a:picLocks noChangeAspect="1"/>
          </p:cNvPicPr>
          <p:nvPr/>
        </p:nvPicPr>
        <p:blipFill rotWithShape="1">
          <a:blip r:embed="rId3"/>
          <a:srcRect l="27231" t="11367" r="13290" b="17666"/>
          <a:stretch/>
        </p:blipFill>
        <p:spPr>
          <a:xfrm>
            <a:off x="6217117" y="1020573"/>
            <a:ext cx="5838454" cy="3918473"/>
          </a:xfrm>
          <a:prstGeom prst="rect">
            <a:avLst/>
          </a:prstGeom>
        </p:spPr>
      </p:pic>
      <p:sp>
        <p:nvSpPr>
          <p:cNvPr id="24" name="テキスト ボックス 23">
            <a:extLst>
              <a:ext uri="{FF2B5EF4-FFF2-40B4-BE49-F238E27FC236}">
                <a16:creationId xmlns:a16="http://schemas.microsoft.com/office/drawing/2014/main" id="{F3A3FD60-2237-4A99-A0B7-68A778C1B2FB}"/>
              </a:ext>
            </a:extLst>
          </p:cNvPr>
          <p:cNvSpPr txBox="1"/>
          <p:nvPr/>
        </p:nvSpPr>
        <p:spPr>
          <a:xfrm>
            <a:off x="7284800" y="5093758"/>
            <a:ext cx="3903900" cy="400110"/>
          </a:xfrm>
          <a:prstGeom prst="rect">
            <a:avLst/>
          </a:prstGeom>
          <a:noFill/>
        </p:spPr>
        <p:txBody>
          <a:bodyPr wrap="square" rtlCol="0">
            <a:spAutoFit/>
          </a:bodyPr>
          <a:lstStyle/>
          <a:p>
            <a:pPr algn="ctr"/>
            <a:r>
              <a:rPr kumimoji="1" lang="ja-JP" altLang="en-US" sz="2000" dirty="0"/>
              <a:t>代替される職業・役割を提示</a:t>
            </a:r>
          </a:p>
        </p:txBody>
      </p:sp>
    </p:spTree>
    <p:extLst>
      <p:ext uri="{BB962C8B-B14F-4D97-AF65-F5344CB8AC3E}">
        <p14:creationId xmlns:p14="http://schemas.microsoft.com/office/powerpoint/2010/main" val="22191188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今後の展望を聞いた２</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39</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a:t>
            </a:r>
            <a:endParaRPr kumimoji="1" lang="ja-JP" altLang="en-US" sz="1600" b="1" dirty="0">
              <a:solidFill>
                <a:schemeClr val="bg1"/>
              </a:solidFill>
            </a:endParaRPr>
          </a:p>
        </p:txBody>
      </p:sp>
      <p:sp>
        <p:nvSpPr>
          <p:cNvPr id="21" name="テキスト ボックス 20">
            <a:extLst>
              <a:ext uri="{FF2B5EF4-FFF2-40B4-BE49-F238E27FC236}">
                <a16:creationId xmlns:a16="http://schemas.microsoft.com/office/drawing/2014/main" id="{0E4FCCA8-2F62-498E-83E9-78A084BCC8A8}"/>
              </a:ext>
            </a:extLst>
          </p:cNvPr>
          <p:cNvSpPr txBox="1"/>
          <p:nvPr/>
        </p:nvSpPr>
        <p:spPr>
          <a:xfrm>
            <a:off x="896700" y="5083674"/>
            <a:ext cx="4284900" cy="400110"/>
          </a:xfrm>
          <a:prstGeom prst="rect">
            <a:avLst/>
          </a:prstGeom>
          <a:noFill/>
        </p:spPr>
        <p:txBody>
          <a:bodyPr wrap="square" rtlCol="0">
            <a:spAutoFit/>
          </a:bodyPr>
          <a:lstStyle/>
          <a:p>
            <a:pPr algn="ctr"/>
            <a:r>
              <a:rPr kumimoji="1" lang="ja-JP" altLang="en-US" sz="2000" dirty="0"/>
              <a:t>プライバシーやセキュリティの懸念を指摘</a:t>
            </a:r>
          </a:p>
        </p:txBody>
      </p:sp>
      <p:sp>
        <p:nvSpPr>
          <p:cNvPr id="24" name="テキスト ボックス 23">
            <a:extLst>
              <a:ext uri="{FF2B5EF4-FFF2-40B4-BE49-F238E27FC236}">
                <a16:creationId xmlns:a16="http://schemas.microsoft.com/office/drawing/2014/main" id="{F3A3FD60-2237-4A99-A0B7-68A778C1B2FB}"/>
              </a:ext>
            </a:extLst>
          </p:cNvPr>
          <p:cNvSpPr txBox="1"/>
          <p:nvPr/>
        </p:nvSpPr>
        <p:spPr>
          <a:xfrm>
            <a:off x="7102362" y="5083674"/>
            <a:ext cx="3903900" cy="400110"/>
          </a:xfrm>
          <a:prstGeom prst="rect">
            <a:avLst/>
          </a:prstGeom>
          <a:noFill/>
        </p:spPr>
        <p:txBody>
          <a:bodyPr wrap="square" rtlCol="0">
            <a:spAutoFit/>
          </a:bodyPr>
          <a:lstStyle/>
          <a:p>
            <a:pPr algn="ctr"/>
            <a:r>
              <a:rPr kumimoji="1" lang="ja-JP" altLang="en-US" sz="2000" dirty="0"/>
              <a:t>期待される職業を提示</a:t>
            </a:r>
          </a:p>
        </p:txBody>
      </p:sp>
      <p:pic>
        <p:nvPicPr>
          <p:cNvPr id="5" name="図 4">
            <a:extLst>
              <a:ext uri="{FF2B5EF4-FFF2-40B4-BE49-F238E27FC236}">
                <a16:creationId xmlns:a16="http://schemas.microsoft.com/office/drawing/2014/main" id="{6125548D-F0F0-49D9-B5B7-A16A662550A2}"/>
              </a:ext>
            </a:extLst>
          </p:cNvPr>
          <p:cNvPicPr>
            <a:picLocks noChangeAspect="1"/>
          </p:cNvPicPr>
          <p:nvPr/>
        </p:nvPicPr>
        <p:blipFill rotWithShape="1">
          <a:blip r:embed="rId2"/>
          <a:srcRect l="28021" t="11070" r="13229" b="17778"/>
          <a:stretch/>
        </p:blipFill>
        <p:spPr>
          <a:xfrm>
            <a:off x="34829" y="963764"/>
            <a:ext cx="5838454" cy="3977459"/>
          </a:xfrm>
          <a:prstGeom prst="rect">
            <a:avLst/>
          </a:prstGeom>
        </p:spPr>
      </p:pic>
      <p:pic>
        <p:nvPicPr>
          <p:cNvPr id="8" name="図 7">
            <a:extLst>
              <a:ext uri="{FF2B5EF4-FFF2-40B4-BE49-F238E27FC236}">
                <a16:creationId xmlns:a16="http://schemas.microsoft.com/office/drawing/2014/main" id="{9C8D7358-C2FA-4FCC-A1CB-0A9E256F0C48}"/>
              </a:ext>
            </a:extLst>
          </p:cNvPr>
          <p:cNvPicPr>
            <a:picLocks noChangeAspect="1"/>
          </p:cNvPicPr>
          <p:nvPr/>
        </p:nvPicPr>
        <p:blipFill rotWithShape="1">
          <a:blip r:embed="rId3"/>
          <a:srcRect l="27188" t="8451" r="8229" b="17777"/>
          <a:stretch/>
        </p:blipFill>
        <p:spPr>
          <a:xfrm>
            <a:off x="5984516" y="899394"/>
            <a:ext cx="6190393" cy="3977459"/>
          </a:xfrm>
          <a:prstGeom prst="rect">
            <a:avLst/>
          </a:prstGeom>
        </p:spPr>
      </p:pic>
    </p:spTree>
    <p:extLst>
      <p:ext uri="{BB962C8B-B14F-4D97-AF65-F5344CB8AC3E}">
        <p14:creationId xmlns:p14="http://schemas.microsoft.com/office/powerpoint/2010/main" val="11577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C8421F-CAD6-450B-B17C-237217A2740A}"/>
              </a:ext>
            </a:extLst>
          </p:cNvPr>
          <p:cNvSpPr>
            <a:spLocks noGrp="1"/>
          </p:cNvSpPr>
          <p:nvPr>
            <p:ph type="title"/>
          </p:nvPr>
        </p:nvSpPr>
        <p:spPr/>
        <p:txBody>
          <a:bodyPr/>
          <a:lstStyle/>
          <a:p>
            <a:r>
              <a:rPr kumimoji="1" lang="ja-JP" altLang="en-US" dirty="0"/>
              <a:t>アジェンダ</a:t>
            </a:r>
          </a:p>
        </p:txBody>
      </p:sp>
      <p:sp>
        <p:nvSpPr>
          <p:cNvPr id="3" name="スライド番号プレースホルダー 2">
            <a:extLst>
              <a:ext uri="{FF2B5EF4-FFF2-40B4-BE49-F238E27FC236}">
                <a16:creationId xmlns:a16="http://schemas.microsoft.com/office/drawing/2014/main" id="{56049B0A-2A79-476D-AE90-B7F449C01180}"/>
              </a:ext>
            </a:extLst>
          </p:cNvPr>
          <p:cNvSpPr>
            <a:spLocks noGrp="1"/>
          </p:cNvSpPr>
          <p:nvPr>
            <p:ph type="sldNum" sz="quarter" idx="12"/>
          </p:nvPr>
        </p:nvSpPr>
        <p:spPr/>
        <p:txBody>
          <a:bodyPr/>
          <a:lstStyle/>
          <a:p>
            <a:fld id="{584EAAFE-CFE5-40AD-8E95-5BFF290DC5CF}" type="slidenum">
              <a:rPr kumimoji="1" lang="ja-JP" altLang="en-US" smtClean="0"/>
              <a:pPr/>
              <a:t>4</a:t>
            </a:fld>
            <a:endParaRPr kumimoji="1" lang="ja-JP" altLang="en-US"/>
          </a:p>
        </p:txBody>
      </p:sp>
      <p:sp>
        <p:nvSpPr>
          <p:cNvPr id="4" name="テキスト プレースホルダー 3">
            <a:extLst>
              <a:ext uri="{FF2B5EF4-FFF2-40B4-BE49-F238E27FC236}">
                <a16:creationId xmlns:a16="http://schemas.microsoft.com/office/drawing/2014/main" id="{C99F7BBF-2393-4F65-BAE8-78DC78E9821B}"/>
              </a:ext>
            </a:extLst>
          </p:cNvPr>
          <p:cNvSpPr>
            <a:spLocks noGrp="1"/>
          </p:cNvSpPr>
          <p:nvPr>
            <p:ph type="body" sz="quarter" idx="13"/>
          </p:nvPr>
        </p:nvSpPr>
        <p:spPr/>
        <p:txBody>
          <a:bodyPr/>
          <a:lstStyle/>
          <a:p>
            <a:r>
              <a:rPr kumimoji="1" lang="ja-JP" altLang="en-US" dirty="0"/>
              <a:t>生成系</a:t>
            </a:r>
            <a:r>
              <a:rPr kumimoji="1" lang="en-US" altLang="ja-JP" dirty="0"/>
              <a:t>AI</a:t>
            </a:r>
            <a:r>
              <a:rPr kumimoji="1" lang="ja-JP" altLang="en-US" dirty="0"/>
              <a:t>サービス</a:t>
            </a:r>
            <a:endParaRPr kumimoji="1" lang="en-US" altLang="ja-JP" dirty="0"/>
          </a:p>
          <a:p>
            <a:r>
              <a:rPr kumimoji="1" lang="en-US" altLang="ja-JP" dirty="0" err="1"/>
              <a:t>ChatGPT</a:t>
            </a:r>
            <a:endParaRPr kumimoji="1" lang="en-US" altLang="ja-JP" dirty="0"/>
          </a:p>
          <a:p>
            <a:r>
              <a:rPr kumimoji="1" lang="ja-JP" altLang="en-US" dirty="0"/>
              <a:t>注意点と今後の</a:t>
            </a:r>
            <a:r>
              <a:rPr lang="ja-JP" altLang="en-US" dirty="0"/>
              <a:t>動向</a:t>
            </a:r>
            <a:endParaRPr kumimoji="1" lang="en-US" altLang="ja-JP" dirty="0"/>
          </a:p>
        </p:txBody>
      </p:sp>
    </p:spTree>
    <p:extLst>
      <p:ext uri="{BB962C8B-B14F-4D97-AF65-F5344CB8AC3E}">
        <p14:creationId xmlns:p14="http://schemas.microsoft.com/office/powerpoint/2010/main" val="1104904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吹き出し: 四角形 59">
            <a:extLst>
              <a:ext uri="{FF2B5EF4-FFF2-40B4-BE49-F238E27FC236}">
                <a16:creationId xmlns:a16="http://schemas.microsoft.com/office/drawing/2014/main" id="{A72D517B-7DF0-3023-01AD-477B0D60EE9D}"/>
              </a:ext>
            </a:extLst>
          </p:cNvPr>
          <p:cNvSpPr/>
          <p:nvPr/>
        </p:nvSpPr>
        <p:spPr>
          <a:xfrm>
            <a:off x="7113202" y="4240660"/>
            <a:ext cx="4579570" cy="1673597"/>
          </a:xfrm>
          <a:prstGeom prst="wedgeRectCallout">
            <a:avLst>
              <a:gd name="adj1" fmla="val -54743"/>
              <a:gd name="adj2" fmla="val 1283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吹き出し: 四角形 26">
            <a:extLst>
              <a:ext uri="{FF2B5EF4-FFF2-40B4-BE49-F238E27FC236}">
                <a16:creationId xmlns:a16="http://schemas.microsoft.com/office/drawing/2014/main" id="{0240D528-3538-3FE1-96F1-AB1FFFF173BD}"/>
              </a:ext>
            </a:extLst>
          </p:cNvPr>
          <p:cNvSpPr/>
          <p:nvPr/>
        </p:nvSpPr>
        <p:spPr>
          <a:xfrm>
            <a:off x="7113202" y="2197126"/>
            <a:ext cx="4579570" cy="1673597"/>
          </a:xfrm>
          <a:prstGeom prst="wedgeRectCallout">
            <a:avLst>
              <a:gd name="adj1" fmla="val -55106"/>
              <a:gd name="adj2" fmla="val 331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生成系</a:t>
            </a:r>
            <a:r>
              <a:rPr lang="en-US" altLang="ja-JP" dirty="0"/>
              <a:t>AI</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5"/>
            <a:ext cx="11400125" cy="54635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2014</a:t>
            </a:r>
            <a:r>
              <a:rPr lang="ja-JP" altLang="en-US" sz="2800" dirty="0"/>
              <a:t>年頃に生成系</a:t>
            </a:r>
            <a:r>
              <a:rPr lang="en-US" altLang="ja-JP" sz="2800" dirty="0"/>
              <a:t>AI</a:t>
            </a:r>
            <a:r>
              <a:rPr lang="ja-JP" altLang="en-US" sz="2800" dirty="0"/>
              <a:t>が登場した以降、発展している。</a:t>
            </a:r>
            <a:endParaRPr lang="en-US" altLang="ja-JP" sz="28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生成系</a:t>
            </a:r>
            <a:r>
              <a:rPr kumimoji="1" lang="en-US" altLang="ja-JP" sz="1600" b="1" dirty="0">
                <a:solidFill>
                  <a:schemeClr val="bg1"/>
                </a:solidFill>
              </a:rPr>
              <a:t>AI</a:t>
            </a:r>
            <a:r>
              <a:rPr kumimoji="1" lang="ja-JP" altLang="en-US" sz="1600" b="1" dirty="0">
                <a:solidFill>
                  <a:schemeClr val="bg1"/>
                </a:solidFill>
              </a:rPr>
              <a:t>サービス</a:t>
            </a:r>
          </a:p>
        </p:txBody>
      </p:sp>
      <p:sp>
        <p:nvSpPr>
          <p:cNvPr id="28" name="正方形/長方形 27">
            <a:extLst>
              <a:ext uri="{FF2B5EF4-FFF2-40B4-BE49-F238E27FC236}">
                <a16:creationId xmlns:a16="http://schemas.microsoft.com/office/drawing/2014/main" id="{7E738832-0390-9D07-7D24-CCBEA730D526}"/>
              </a:ext>
            </a:extLst>
          </p:cNvPr>
          <p:cNvSpPr/>
          <p:nvPr/>
        </p:nvSpPr>
        <p:spPr>
          <a:xfrm>
            <a:off x="379961" y="2286839"/>
            <a:ext cx="5172945" cy="36195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正方形/長方形 28">
            <a:extLst>
              <a:ext uri="{FF2B5EF4-FFF2-40B4-BE49-F238E27FC236}">
                <a16:creationId xmlns:a16="http://schemas.microsoft.com/office/drawing/2014/main" id="{A956A6BC-625C-D966-5AC3-F263616FB497}"/>
              </a:ext>
            </a:extLst>
          </p:cNvPr>
          <p:cNvSpPr/>
          <p:nvPr/>
        </p:nvSpPr>
        <p:spPr>
          <a:xfrm>
            <a:off x="637136" y="2866045"/>
            <a:ext cx="4915770" cy="304029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テキスト ボックス 29">
            <a:extLst>
              <a:ext uri="{FF2B5EF4-FFF2-40B4-BE49-F238E27FC236}">
                <a16:creationId xmlns:a16="http://schemas.microsoft.com/office/drawing/2014/main" id="{934DB497-FFEF-AF5E-9DC7-52E31ED89C2B}"/>
              </a:ext>
            </a:extLst>
          </p:cNvPr>
          <p:cNvSpPr txBox="1"/>
          <p:nvPr/>
        </p:nvSpPr>
        <p:spPr>
          <a:xfrm>
            <a:off x="458866" y="2391776"/>
            <a:ext cx="2226611" cy="369332"/>
          </a:xfrm>
          <a:prstGeom prst="rect">
            <a:avLst/>
          </a:prstGeom>
          <a:noFill/>
        </p:spPr>
        <p:txBody>
          <a:bodyPr wrap="square" rtlCol="0">
            <a:spAutoFit/>
          </a:bodyPr>
          <a:lstStyle/>
          <a:p>
            <a:pPr algn="ctr"/>
            <a:r>
              <a:rPr lang="ja-JP" altLang="en-US" b="1" dirty="0">
                <a:solidFill>
                  <a:schemeClr val="bg1"/>
                </a:solidFill>
              </a:rPr>
              <a:t>人工知能（</a:t>
            </a:r>
            <a:r>
              <a:rPr lang="en-US" altLang="ja-JP" b="1" dirty="0">
                <a:solidFill>
                  <a:schemeClr val="bg1"/>
                </a:solidFill>
              </a:rPr>
              <a:t>AI</a:t>
            </a:r>
            <a:r>
              <a:rPr lang="ja-JP" altLang="en-US" b="1" dirty="0">
                <a:solidFill>
                  <a:schemeClr val="bg1"/>
                </a:solidFill>
              </a:rPr>
              <a:t>）</a:t>
            </a:r>
            <a:endParaRPr kumimoji="1" lang="ja-JP" altLang="en-US" b="1" dirty="0">
              <a:solidFill>
                <a:schemeClr val="bg1"/>
              </a:solidFill>
            </a:endParaRPr>
          </a:p>
        </p:txBody>
      </p:sp>
      <p:sp>
        <p:nvSpPr>
          <p:cNvPr id="31" name="テキスト ボックス 30">
            <a:extLst>
              <a:ext uri="{FF2B5EF4-FFF2-40B4-BE49-F238E27FC236}">
                <a16:creationId xmlns:a16="http://schemas.microsoft.com/office/drawing/2014/main" id="{888E0CCD-2DEF-2AF3-1FCE-AA4A6F22444B}"/>
              </a:ext>
            </a:extLst>
          </p:cNvPr>
          <p:cNvSpPr txBox="1"/>
          <p:nvPr/>
        </p:nvSpPr>
        <p:spPr>
          <a:xfrm>
            <a:off x="749502" y="2990643"/>
            <a:ext cx="2226611" cy="369332"/>
          </a:xfrm>
          <a:prstGeom prst="rect">
            <a:avLst/>
          </a:prstGeom>
          <a:noFill/>
        </p:spPr>
        <p:txBody>
          <a:bodyPr wrap="square" rtlCol="0">
            <a:spAutoFit/>
          </a:bodyPr>
          <a:lstStyle/>
          <a:p>
            <a:pPr algn="ctr"/>
            <a:r>
              <a:rPr lang="ja-JP" altLang="en-US" b="1" dirty="0">
                <a:solidFill>
                  <a:schemeClr val="bg1"/>
                </a:solidFill>
              </a:rPr>
              <a:t>機械学習（</a:t>
            </a:r>
            <a:r>
              <a:rPr lang="en-US" altLang="ja-JP" b="1" dirty="0">
                <a:solidFill>
                  <a:schemeClr val="bg1"/>
                </a:solidFill>
              </a:rPr>
              <a:t>ML</a:t>
            </a:r>
            <a:r>
              <a:rPr lang="ja-JP" altLang="en-US" b="1" dirty="0">
                <a:solidFill>
                  <a:schemeClr val="bg1"/>
                </a:solidFill>
              </a:rPr>
              <a:t>）</a:t>
            </a:r>
            <a:endParaRPr kumimoji="1" lang="ja-JP" altLang="en-US" b="1" dirty="0">
              <a:solidFill>
                <a:schemeClr val="bg1"/>
              </a:solidFill>
            </a:endParaRPr>
          </a:p>
        </p:txBody>
      </p:sp>
      <p:sp>
        <p:nvSpPr>
          <p:cNvPr id="32" name="正方形/長方形 31">
            <a:extLst>
              <a:ext uri="{FF2B5EF4-FFF2-40B4-BE49-F238E27FC236}">
                <a16:creationId xmlns:a16="http://schemas.microsoft.com/office/drawing/2014/main" id="{C8489316-C05D-A495-3E6D-AD6DE11EFD1F}"/>
              </a:ext>
            </a:extLst>
          </p:cNvPr>
          <p:cNvSpPr/>
          <p:nvPr/>
        </p:nvSpPr>
        <p:spPr>
          <a:xfrm>
            <a:off x="964967" y="3484573"/>
            <a:ext cx="4587940" cy="242176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正方形/長方形 32">
            <a:extLst>
              <a:ext uri="{FF2B5EF4-FFF2-40B4-BE49-F238E27FC236}">
                <a16:creationId xmlns:a16="http://schemas.microsoft.com/office/drawing/2014/main" id="{86AF39F8-F67F-CE59-9475-30065EFDBCC6}"/>
              </a:ext>
            </a:extLst>
          </p:cNvPr>
          <p:cNvSpPr/>
          <p:nvPr/>
        </p:nvSpPr>
        <p:spPr>
          <a:xfrm>
            <a:off x="1256261" y="4692972"/>
            <a:ext cx="4296645" cy="1213365"/>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02874F6C-0946-AC62-7FF3-6C6FC60F6473}"/>
              </a:ext>
            </a:extLst>
          </p:cNvPr>
          <p:cNvSpPr txBox="1"/>
          <p:nvPr/>
        </p:nvSpPr>
        <p:spPr>
          <a:xfrm>
            <a:off x="964966" y="3656526"/>
            <a:ext cx="3497914" cy="369332"/>
          </a:xfrm>
          <a:prstGeom prst="rect">
            <a:avLst/>
          </a:prstGeom>
          <a:noFill/>
        </p:spPr>
        <p:txBody>
          <a:bodyPr wrap="square" rtlCol="0">
            <a:spAutoFit/>
          </a:bodyPr>
          <a:lstStyle/>
          <a:p>
            <a:pPr algn="ctr"/>
            <a:r>
              <a:rPr lang="ja-JP" altLang="en-US" b="1" dirty="0">
                <a:solidFill>
                  <a:schemeClr val="bg1"/>
                </a:solidFill>
              </a:rPr>
              <a:t>深層学習（</a:t>
            </a:r>
            <a:r>
              <a:rPr lang="en-US" altLang="ja-JP" b="1" dirty="0">
                <a:solidFill>
                  <a:schemeClr val="bg1"/>
                </a:solidFill>
              </a:rPr>
              <a:t>Deep Learning</a:t>
            </a:r>
            <a:r>
              <a:rPr lang="ja-JP" altLang="en-US" b="1" dirty="0">
                <a:solidFill>
                  <a:schemeClr val="bg1"/>
                </a:solidFill>
              </a:rPr>
              <a:t>）</a:t>
            </a:r>
            <a:endParaRPr kumimoji="1" lang="ja-JP" altLang="en-US" b="1" dirty="0">
              <a:solidFill>
                <a:schemeClr val="bg1"/>
              </a:solidFill>
            </a:endParaRPr>
          </a:p>
        </p:txBody>
      </p:sp>
      <p:sp>
        <p:nvSpPr>
          <p:cNvPr id="35" name="テキスト ボックス 34">
            <a:extLst>
              <a:ext uri="{FF2B5EF4-FFF2-40B4-BE49-F238E27FC236}">
                <a16:creationId xmlns:a16="http://schemas.microsoft.com/office/drawing/2014/main" id="{B7EF7617-0721-8260-5B1C-C2FE2FACB03D}"/>
              </a:ext>
            </a:extLst>
          </p:cNvPr>
          <p:cNvSpPr txBox="1"/>
          <p:nvPr/>
        </p:nvSpPr>
        <p:spPr>
          <a:xfrm>
            <a:off x="1186161" y="4801425"/>
            <a:ext cx="1422128" cy="369332"/>
          </a:xfrm>
          <a:prstGeom prst="rect">
            <a:avLst/>
          </a:prstGeom>
          <a:noFill/>
        </p:spPr>
        <p:txBody>
          <a:bodyPr wrap="square" rtlCol="0">
            <a:spAutoFit/>
          </a:bodyPr>
          <a:lstStyle/>
          <a:p>
            <a:pPr algn="ctr"/>
            <a:r>
              <a:rPr lang="ja-JP" altLang="en-US" b="1" dirty="0">
                <a:solidFill>
                  <a:schemeClr val="bg1"/>
                </a:solidFill>
              </a:rPr>
              <a:t>生成系</a:t>
            </a:r>
            <a:r>
              <a:rPr lang="en-US" altLang="ja-JP" b="1" dirty="0">
                <a:solidFill>
                  <a:schemeClr val="bg1"/>
                </a:solidFill>
              </a:rPr>
              <a:t>AI</a:t>
            </a:r>
            <a:endParaRPr kumimoji="1" lang="ja-JP" altLang="en-US" b="1" dirty="0">
              <a:solidFill>
                <a:schemeClr val="bg1"/>
              </a:solidFill>
            </a:endParaRPr>
          </a:p>
        </p:txBody>
      </p:sp>
      <p:sp>
        <p:nvSpPr>
          <p:cNvPr id="36" name="テキスト ボックス 35">
            <a:extLst>
              <a:ext uri="{FF2B5EF4-FFF2-40B4-BE49-F238E27FC236}">
                <a16:creationId xmlns:a16="http://schemas.microsoft.com/office/drawing/2014/main" id="{E5C8DCA7-0B90-1586-9539-93C1E3744FC7}"/>
              </a:ext>
            </a:extLst>
          </p:cNvPr>
          <p:cNvSpPr txBox="1"/>
          <p:nvPr/>
        </p:nvSpPr>
        <p:spPr>
          <a:xfrm>
            <a:off x="2391975" y="2391776"/>
            <a:ext cx="1682565" cy="369332"/>
          </a:xfrm>
          <a:prstGeom prst="rect">
            <a:avLst/>
          </a:prstGeom>
          <a:noFill/>
        </p:spPr>
        <p:txBody>
          <a:bodyPr wrap="square" rtlCol="0">
            <a:spAutoFit/>
          </a:bodyPr>
          <a:lstStyle/>
          <a:p>
            <a:pPr algn="ctr"/>
            <a:r>
              <a:rPr lang="en-US" altLang="ja-JP" b="1" dirty="0">
                <a:solidFill>
                  <a:schemeClr val="bg1"/>
                </a:solidFill>
              </a:rPr>
              <a:t>1956</a:t>
            </a:r>
            <a:r>
              <a:rPr lang="ja-JP" altLang="en-US" b="1" dirty="0">
                <a:solidFill>
                  <a:schemeClr val="bg1"/>
                </a:solidFill>
              </a:rPr>
              <a:t>年～</a:t>
            </a:r>
            <a:endParaRPr kumimoji="1" lang="ja-JP" altLang="en-US" b="1" dirty="0">
              <a:solidFill>
                <a:schemeClr val="bg1"/>
              </a:solidFill>
            </a:endParaRPr>
          </a:p>
        </p:txBody>
      </p:sp>
      <p:sp>
        <p:nvSpPr>
          <p:cNvPr id="37" name="テキスト ボックス 36">
            <a:extLst>
              <a:ext uri="{FF2B5EF4-FFF2-40B4-BE49-F238E27FC236}">
                <a16:creationId xmlns:a16="http://schemas.microsoft.com/office/drawing/2014/main" id="{E965871D-8CAB-3195-E939-6CC56CCF873B}"/>
              </a:ext>
            </a:extLst>
          </p:cNvPr>
          <p:cNvSpPr txBox="1"/>
          <p:nvPr/>
        </p:nvSpPr>
        <p:spPr>
          <a:xfrm>
            <a:off x="2976113" y="2990643"/>
            <a:ext cx="1682565" cy="369332"/>
          </a:xfrm>
          <a:prstGeom prst="rect">
            <a:avLst/>
          </a:prstGeom>
          <a:noFill/>
        </p:spPr>
        <p:txBody>
          <a:bodyPr wrap="square" rtlCol="0">
            <a:spAutoFit/>
          </a:bodyPr>
          <a:lstStyle/>
          <a:p>
            <a:pPr algn="ctr"/>
            <a:r>
              <a:rPr lang="en-US" altLang="ja-JP" b="1" dirty="0">
                <a:solidFill>
                  <a:schemeClr val="bg1"/>
                </a:solidFill>
              </a:rPr>
              <a:t>1980</a:t>
            </a:r>
            <a:r>
              <a:rPr lang="ja-JP" altLang="en-US" b="1" dirty="0">
                <a:solidFill>
                  <a:schemeClr val="bg1"/>
                </a:solidFill>
              </a:rPr>
              <a:t>年～</a:t>
            </a:r>
            <a:endParaRPr kumimoji="1" lang="ja-JP" altLang="en-US" b="1" dirty="0">
              <a:solidFill>
                <a:schemeClr val="bg1"/>
              </a:solidFill>
            </a:endParaRPr>
          </a:p>
        </p:txBody>
      </p:sp>
      <p:sp>
        <p:nvSpPr>
          <p:cNvPr id="38" name="テキスト ボックス 37">
            <a:extLst>
              <a:ext uri="{FF2B5EF4-FFF2-40B4-BE49-F238E27FC236}">
                <a16:creationId xmlns:a16="http://schemas.microsoft.com/office/drawing/2014/main" id="{F38BB412-BC42-9092-B924-3C019A4CE58C}"/>
              </a:ext>
            </a:extLst>
          </p:cNvPr>
          <p:cNvSpPr txBox="1"/>
          <p:nvPr/>
        </p:nvSpPr>
        <p:spPr>
          <a:xfrm>
            <a:off x="4074541" y="3681100"/>
            <a:ext cx="1478366" cy="380886"/>
          </a:xfrm>
          <a:prstGeom prst="rect">
            <a:avLst/>
          </a:prstGeom>
          <a:noFill/>
        </p:spPr>
        <p:txBody>
          <a:bodyPr wrap="square" rtlCol="0">
            <a:spAutoFit/>
          </a:bodyPr>
          <a:lstStyle/>
          <a:p>
            <a:pPr algn="ctr"/>
            <a:r>
              <a:rPr lang="en-US" altLang="ja-JP" b="1" dirty="0">
                <a:solidFill>
                  <a:schemeClr val="bg1"/>
                </a:solidFill>
              </a:rPr>
              <a:t>2010</a:t>
            </a:r>
            <a:r>
              <a:rPr lang="ja-JP" altLang="en-US" b="1" dirty="0">
                <a:solidFill>
                  <a:schemeClr val="bg1"/>
                </a:solidFill>
              </a:rPr>
              <a:t>年～</a:t>
            </a:r>
            <a:endParaRPr kumimoji="1" lang="ja-JP" altLang="en-US" b="1" dirty="0">
              <a:solidFill>
                <a:schemeClr val="bg1"/>
              </a:solidFill>
            </a:endParaRPr>
          </a:p>
        </p:txBody>
      </p:sp>
      <p:sp>
        <p:nvSpPr>
          <p:cNvPr id="39" name="テキスト ボックス 38">
            <a:extLst>
              <a:ext uri="{FF2B5EF4-FFF2-40B4-BE49-F238E27FC236}">
                <a16:creationId xmlns:a16="http://schemas.microsoft.com/office/drawing/2014/main" id="{49DDE23A-31EF-4B11-E1DC-8FC533BF4F2D}"/>
              </a:ext>
            </a:extLst>
          </p:cNvPr>
          <p:cNvSpPr txBox="1"/>
          <p:nvPr/>
        </p:nvSpPr>
        <p:spPr>
          <a:xfrm>
            <a:off x="2447060" y="4805553"/>
            <a:ext cx="3239115" cy="369332"/>
          </a:xfrm>
          <a:prstGeom prst="rect">
            <a:avLst/>
          </a:prstGeom>
          <a:noFill/>
        </p:spPr>
        <p:txBody>
          <a:bodyPr wrap="square" rtlCol="0">
            <a:spAutoFit/>
          </a:bodyPr>
          <a:lstStyle/>
          <a:p>
            <a:pPr algn="ctr"/>
            <a:r>
              <a:rPr lang="en-US" altLang="ja-JP" b="1" dirty="0">
                <a:solidFill>
                  <a:schemeClr val="bg1"/>
                </a:solidFill>
              </a:rPr>
              <a:t>2014</a:t>
            </a:r>
            <a:r>
              <a:rPr lang="ja-JP" altLang="en-US" b="1" dirty="0">
                <a:solidFill>
                  <a:schemeClr val="bg1"/>
                </a:solidFill>
              </a:rPr>
              <a:t>年～</a:t>
            </a:r>
            <a:r>
              <a:rPr lang="ja-JP" altLang="en-US" sz="1400" b="1" dirty="0">
                <a:solidFill>
                  <a:schemeClr val="bg1"/>
                </a:solidFill>
              </a:rPr>
              <a:t>（サービス化は</a:t>
            </a:r>
            <a:r>
              <a:rPr lang="en-US" altLang="ja-JP" sz="1400" b="1" dirty="0">
                <a:solidFill>
                  <a:schemeClr val="bg1"/>
                </a:solidFill>
              </a:rPr>
              <a:t>2020</a:t>
            </a:r>
            <a:r>
              <a:rPr lang="ja-JP" altLang="en-US" sz="1400" b="1" dirty="0">
                <a:solidFill>
                  <a:schemeClr val="bg1"/>
                </a:solidFill>
              </a:rPr>
              <a:t>年～）</a:t>
            </a:r>
            <a:endParaRPr kumimoji="1" lang="ja-JP" altLang="en-US" sz="1400" b="1" dirty="0">
              <a:solidFill>
                <a:schemeClr val="bg1"/>
              </a:solidFill>
            </a:endParaRPr>
          </a:p>
        </p:txBody>
      </p:sp>
      <p:sp>
        <p:nvSpPr>
          <p:cNvPr id="40" name="テキスト ボックス 39">
            <a:extLst>
              <a:ext uri="{FF2B5EF4-FFF2-40B4-BE49-F238E27FC236}">
                <a16:creationId xmlns:a16="http://schemas.microsoft.com/office/drawing/2014/main" id="{BAE1B886-B87B-AD46-2D8C-AADC4D80BD79}"/>
              </a:ext>
            </a:extLst>
          </p:cNvPr>
          <p:cNvSpPr txBox="1"/>
          <p:nvPr/>
        </p:nvSpPr>
        <p:spPr>
          <a:xfrm>
            <a:off x="1214208" y="4049779"/>
            <a:ext cx="4264737" cy="584775"/>
          </a:xfrm>
          <a:prstGeom prst="rect">
            <a:avLst/>
          </a:prstGeom>
          <a:noFill/>
        </p:spPr>
        <p:txBody>
          <a:bodyPr wrap="square" rtlCol="0">
            <a:spAutoFit/>
          </a:bodyPr>
          <a:lstStyle/>
          <a:p>
            <a:pPr algn="ctr"/>
            <a:r>
              <a:rPr kumimoji="1" lang="ja-JP" altLang="en-US" sz="1600" b="1" dirty="0">
                <a:solidFill>
                  <a:schemeClr val="bg1"/>
                </a:solidFill>
              </a:rPr>
              <a:t>多層</a:t>
            </a:r>
            <a:r>
              <a:rPr kumimoji="1" lang="en-US" altLang="ja-JP" sz="1600" b="1" dirty="0">
                <a:solidFill>
                  <a:schemeClr val="bg1"/>
                </a:solidFill>
              </a:rPr>
              <a:t>NN</a:t>
            </a:r>
            <a:r>
              <a:rPr kumimoji="1" lang="ja-JP" altLang="en-US" sz="1600" b="1" dirty="0">
                <a:solidFill>
                  <a:schemeClr val="bg1"/>
                </a:solidFill>
              </a:rPr>
              <a:t>で大量データから特徴抽出し、</a:t>
            </a:r>
            <a:endParaRPr kumimoji="1" lang="en-US" altLang="ja-JP" sz="1600" b="1" dirty="0">
              <a:solidFill>
                <a:schemeClr val="bg1"/>
              </a:solidFill>
            </a:endParaRPr>
          </a:p>
          <a:p>
            <a:pPr algn="ctr"/>
            <a:r>
              <a:rPr kumimoji="1" lang="ja-JP" altLang="en-US" sz="1600" b="1" dirty="0">
                <a:solidFill>
                  <a:schemeClr val="bg1"/>
                </a:solidFill>
              </a:rPr>
              <a:t>多様な判別能力を獲得（</a:t>
            </a:r>
            <a:r>
              <a:rPr kumimoji="1" lang="en-US" altLang="ja-JP" sz="1600" b="1" dirty="0">
                <a:solidFill>
                  <a:schemeClr val="bg1"/>
                </a:solidFill>
              </a:rPr>
              <a:t>Feature Learning</a:t>
            </a:r>
            <a:r>
              <a:rPr kumimoji="1" lang="ja-JP" altLang="en-US" sz="1600" b="1" dirty="0">
                <a:solidFill>
                  <a:schemeClr val="bg1"/>
                </a:solidFill>
              </a:rPr>
              <a:t>）</a:t>
            </a:r>
          </a:p>
        </p:txBody>
      </p:sp>
      <p:sp>
        <p:nvSpPr>
          <p:cNvPr id="41" name="テキスト ボックス 40">
            <a:extLst>
              <a:ext uri="{FF2B5EF4-FFF2-40B4-BE49-F238E27FC236}">
                <a16:creationId xmlns:a16="http://schemas.microsoft.com/office/drawing/2014/main" id="{AAC64BE1-B1CC-3409-D348-799D39A2B4F0}"/>
              </a:ext>
            </a:extLst>
          </p:cNvPr>
          <p:cNvSpPr txBox="1"/>
          <p:nvPr/>
        </p:nvSpPr>
        <p:spPr>
          <a:xfrm>
            <a:off x="1862807" y="5235254"/>
            <a:ext cx="3002750" cy="584775"/>
          </a:xfrm>
          <a:prstGeom prst="rect">
            <a:avLst/>
          </a:prstGeom>
          <a:noFill/>
        </p:spPr>
        <p:txBody>
          <a:bodyPr wrap="square" rtlCol="0">
            <a:spAutoFit/>
          </a:bodyPr>
          <a:lstStyle/>
          <a:p>
            <a:pPr algn="ctr"/>
            <a:r>
              <a:rPr kumimoji="1" lang="ja-JP" altLang="en-US" sz="1600" b="1" dirty="0">
                <a:solidFill>
                  <a:schemeClr val="bg1"/>
                </a:solidFill>
              </a:rPr>
              <a:t>プロンプト・既存データに基づき、新規の文章・画像・音声を生成</a:t>
            </a:r>
          </a:p>
        </p:txBody>
      </p:sp>
      <p:sp>
        <p:nvSpPr>
          <p:cNvPr id="42" name="テキスト ボックス 41">
            <a:extLst>
              <a:ext uri="{FF2B5EF4-FFF2-40B4-BE49-F238E27FC236}">
                <a16:creationId xmlns:a16="http://schemas.microsoft.com/office/drawing/2014/main" id="{C60E182B-757D-4A34-1602-CFB4447BB164}"/>
              </a:ext>
            </a:extLst>
          </p:cNvPr>
          <p:cNvSpPr txBox="1"/>
          <p:nvPr/>
        </p:nvSpPr>
        <p:spPr>
          <a:xfrm>
            <a:off x="2008283" y="1851163"/>
            <a:ext cx="1916299" cy="400110"/>
          </a:xfrm>
          <a:prstGeom prst="rect">
            <a:avLst/>
          </a:prstGeom>
          <a:noFill/>
        </p:spPr>
        <p:txBody>
          <a:bodyPr wrap="square" rtlCol="0">
            <a:spAutoFit/>
          </a:bodyPr>
          <a:lstStyle/>
          <a:p>
            <a:pPr algn="ctr"/>
            <a:r>
              <a:rPr kumimoji="1" lang="en-US" altLang="ja-JP" sz="2000" dirty="0"/>
              <a:t>AI</a:t>
            </a:r>
            <a:r>
              <a:rPr kumimoji="1" lang="ja-JP" altLang="en-US" sz="2000" dirty="0"/>
              <a:t>枠組みの歴史</a:t>
            </a:r>
          </a:p>
        </p:txBody>
      </p:sp>
      <p:pic>
        <p:nvPicPr>
          <p:cNvPr id="46" name="グラフィックス 45" descr="人工知能 単色塗りつぶし">
            <a:extLst>
              <a:ext uri="{FF2B5EF4-FFF2-40B4-BE49-F238E27FC236}">
                <a16:creationId xmlns:a16="http://schemas.microsoft.com/office/drawing/2014/main" id="{951F5ED8-0934-6FF5-A54C-744A1BD784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35889" y="2875388"/>
            <a:ext cx="625399" cy="625399"/>
          </a:xfrm>
          <a:prstGeom prst="rect">
            <a:avLst/>
          </a:prstGeom>
        </p:spPr>
      </p:pic>
      <p:pic>
        <p:nvPicPr>
          <p:cNvPr id="47" name="グラフィックス 46" descr="人工知能 単色塗りつぶし">
            <a:extLst>
              <a:ext uri="{FF2B5EF4-FFF2-40B4-BE49-F238E27FC236}">
                <a16:creationId xmlns:a16="http://schemas.microsoft.com/office/drawing/2014/main" id="{E975AA4A-62FA-D211-63E0-899ED6215B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35889" y="4971078"/>
            <a:ext cx="625399" cy="625399"/>
          </a:xfrm>
          <a:prstGeom prst="rect">
            <a:avLst/>
          </a:prstGeom>
        </p:spPr>
      </p:pic>
      <p:sp>
        <p:nvSpPr>
          <p:cNvPr id="48" name="矢印: 下 47">
            <a:extLst>
              <a:ext uri="{FF2B5EF4-FFF2-40B4-BE49-F238E27FC236}">
                <a16:creationId xmlns:a16="http://schemas.microsoft.com/office/drawing/2014/main" id="{925EC918-C572-C4C0-D8E0-41523229496D}"/>
              </a:ext>
            </a:extLst>
          </p:cNvPr>
          <p:cNvSpPr/>
          <p:nvPr/>
        </p:nvSpPr>
        <p:spPr>
          <a:xfrm rot="16200000">
            <a:off x="8530469" y="2996586"/>
            <a:ext cx="168169" cy="383002"/>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9" name="矢印: 下 48">
            <a:extLst>
              <a:ext uri="{FF2B5EF4-FFF2-40B4-BE49-F238E27FC236}">
                <a16:creationId xmlns:a16="http://schemas.microsoft.com/office/drawing/2014/main" id="{61B09241-97FE-A72F-AABC-19C1EEA9EB57}"/>
              </a:ext>
            </a:extLst>
          </p:cNvPr>
          <p:cNvSpPr/>
          <p:nvPr/>
        </p:nvSpPr>
        <p:spPr>
          <a:xfrm rot="16200000">
            <a:off x="8530467" y="5100981"/>
            <a:ext cx="168169" cy="365593"/>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正方形/長方形 50">
            <a:extLst>
              <a:ext uri="{FF2B5EF4-FFF2-40B4-BE49-F238E27FC236}">
                <a16:creationId xmlns:a16="http://schemas.microsoft.com/office/drawing/2014/main" id="{62FE9160-4DA8-2733-28D6-B6CBCD0DB1BC}"/>
              </a:ext>
            </a:extLst>
          </p:cNvPr>
          <p:cNvSpPr/>
          <p:nvPr/>
        </p:nvSpPr>
        <p:spPr>
          <a:xfrm>
            <a:off x="7418056" y="3418617"/>
            <a:ext cx="715401"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画像</a:t>
            </a:r>
          </a:p>
        </p:txBody>
      </p:sp>
      <p:sp>
        <p:nvSpPr>
          <p:cNvPr id="55" name="正方形/長方形 54">
            <a:extLst>
              <a:ext uri="{FF2B5EF4-FFF2-40B4-BE49-F238E27FC236}">
                <a16:creationId xmlns:a16="http://schemas.microsoft.com/office/drawing/2014/main" id="{E5BA231F-230A-E92E-FA9C-E5B43874BB64}"/>
              </a:ext>
            </a:extLst>
          </p:cNvPr>
          <p:cNvSpPr/>
          <p:nvPr/>
        </p:nvSpPr>
        <p:spPr>
          <a:xfrm>
            <a:off x="7389126" y="2258958"/>
            <a:ext cx="4092829" cy="4139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chemeClr val="accent1"/>
                </a:solidFill>
              </a:rPr>
              <a:t>入力データに対応した属性・数値を判別する</a:t>
            </a:r>
            <a:endParaRPr kumimoji="1" lang="ja-JP" altLang="en-US" sz="1600" b="1" dirty="0">
              <a:solidFill>
                <a:schemeClr val="accent1"/>
              </a:solidFill>
            </a:endParaRPr>
          </a:p>
        </p:txBody>
      </p:sp>
      <p:sp>
        <p:nvSpPr>
          <p:cNvPr id="56" name="正方形/長方形 55">
            <a:extLst>
              <a:ext uri="{FF2B5EF4-FFF2-40B4-BE49-F238E27FC236}">
                <a16:creationId xmlns:a16="http://schemas.microsoft.com/office/drawing/2014/main" id="{97F8E73C-11EC-1883-5412-4317023ED897}"/>
              </a:ext>
            </a:extLst>
          </p:cNvPr>
          <p:cNvSpPr/>
          <p:nvPr/>
        </p:nvSpPr>
        <p:spPr>
          <a:xfrm>
            <a:off x="7128987" y="4324173"/>
            <a:ext cx="4548001" cy="4591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chemeClr val="accent1"/>
                </a:solidFill>
              </a:rPr>
              <a:t>入力データに対応した文章や画像を新規に生成する</a:t>
            </a:r>
            <a:endParaRPr kumimoji="1" lang="ja-JP" altLang="en-US" sz="1600" b="1" dirty="0">
              <a:solidFill>
                <a:schemeClr val="accent1"/>
              </a:solidFill>
            </a:endParaRPr>
          </a:p>
        </p:txBody>
      </p:sp>
      <p:sp>
        <p:nvSpPr>
          <p:cNvPr id="57" name="正方形/長方形 56">
            <a:extLst>
              <a:ext uri="{FF2B5EF4-FFF2-40B4-BE49-F238E27FC236}">
                <a16:creationId xmlns:a16="http://schemas.microsoft.com/office/drawing/2014/main" id="{F43B155E-9E6E-DF44-CF76-8C72D08A2BB0}"/>
              </a:ext>
            </a:extLst>
          </p:cNvPr>
          <p:cNvSpPr/>
          <p:nvPr/>
        </p:nvSpPr>
        <p:spPr>
          <a:xfrm>
            <a:off x="5806460" y="3609128"/>
            <a:ext cx="1136314"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solidFill>
              </a:rPr>
              <a:t>判別系</a:t>
            </a:r>
            <a:r>
              <a:rPr kumimoji="1" lang="en-US" altLang="ja-JP" sz="1600" b="1" dirty="0">
                <a:solidFill>
                  <a:schemeClr val="tx1"/>
                </a:solidFill>
              </a:rPr>
              <a:t>AI</a:t>
            </a:r>
            <a:endParaRPr kumimoji="1" lang="ja-JP" altLang="en-US" sz="1600" b="1" dirty="0">
              <a:solidFill>
                <a:schemeClr val="tx1"/>
              </a:solidFill>
            </a:endParaRPr>
          </a:p>
        </p:txBody>
      </p:sp>
      <p:sp>
        <p:nvSpPr>
          <p:cNvPr id="58" name="正方形/長方形 57">
            <a:extLst>
              <a:ext uri="{FF2B5EF4-FFF2-40B4-BE49-F238E27FC236}">
                <a16:creationId xmlns:a16="http://schemas.microsoft.com/office/drawing/2014/main" id="{7E26FC65-B344-083C-D9B2-4099EB92ECC4}"/>
              </a:ext>
            </a:extLst>
          </p:cNvPr>
          <p:cNvSpPr/>
          <p:nvPr/>
        </p:nvSpPr>
        <p:spPr>
          <a:xfrm>
            <a:off x="5686175" y="5083531"/>
            <a:ext cx="1376887"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solidFill>
              </a:rPr>
              <a:t>生成系</a:t>
            </a:r>
            <a:r>
              <a:rPr kumimoji="1" lang="en-US" altLang="ja-JP" sz="1600" b="1" dirty="0">
                <a:solidFill>
                  <a:schemeClr val="tx1"/>
                </a:solidFill>
              </a:rPr>
              <a:t>AI</a:t>
            </a:r>
            <a:endParaRPr kumimoji="1" lang="ja-JP" altLang="en-US" sz="1600" b="1" dirty="0">
              <a:solidFill>
                <a:schemeClr val="tx1"/>
              </a:solidFill>
            </a:endParaRPr>
          </a:p>
        </p:txBody>
      </p:sp>
      <p:sp>
        <p:nvSpPr>
          <p:cNvPr id="59" name="右中かっこ 58">
            <a:extLst>
              <a:ext uri="{FF2B5EF4-FFF2-40B4-BE49-F238E27FC236}">
                <a16:creationId xmlns:a16="http://schemas.microsoft.com/office/drawing/2014/main" id="{55F26E02-67FD-7C0D-2544-954E990EF122}"/>
              </a:ext>
            </a:extLst>
          </p:cNvPr>
          <p:cNvSpPr/>
          <p:nvPr/>
        </p:nvSpPr>
        <p:spPr>
          <a:xfrm>
            <a:off x="5631090" y="2893468"/>
            <a:ext cx="222315" cy="1799504"/>
          </a:xfrm>
          <a:prstGeom prst="rightBrac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 name="矢印: 下 3">
            <a:extLst>
              <a:ext uri="{FF2B5EF4-FFF2-40B4-BE49-F238E27FC236}">
                <a16:creationId xmlns:a16="http://schemas.microsoft.com/office/drawing/2014/main" id="{13E72582-0E23-E542-2248-F94FE1E18736}"/>
              </a:ext>
            </a:extLst>
          </p:cNvPr>
          <p:cNvSpPr/>
          <p:nvPr/>
        </p:nvSpPr>
        <p:spPr>
          <a:xfrm rot="19888021">
            <a:off x="663139" y="3478441"/>
            <a:ext cx="293044" cy="1314200"/>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矢印: 下 4">
            <a:extLst>
              <a:ext uri="{FF2B5EF4-FFF2-40B4-BE49-F238E27FC236}">
                <a16:creationId xmlns:a16="http://schemas.microsoft.com/office/drawing/2014/main" id="{9C8B2B38-B75D-FE8E-BECA-8720368994F6}"/>
              </a:ext>
            </a:extLst>
          </p:cNvPr>
          <p:cNvSpPr/>
          <p:nvPr/>
        </p:nvSpPr>
        <p:spPr>
          <a:xfrm rot="16200000">
            <a:off x="9985881" y="2996586"/>
            <a:ext cx="168169" cy="383002"/>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正方形/長方形 8">
            <a:extLst>
              <a:ext uri="{FF2B5EF4-FFF2-40B4-BE49-F238E27FC236}">
                <a16:creationId xmlns:a16="http://schemas.microsoft.com/office/drawing/2014/main" id="{1D8FE118-1631-506F-FE1E-D27A32C49C81}"/>
              </a:ext>
            </a:extLst>
          </p:cNvPr>
          <p:cNvSpPr/>
          <p:nvPr/>
        </p:nvSpPr>
        <p:spPr>
          <a:xfrm>
            <a:off x="7409570" y="5537601"/>
            <a:ext cx="715401"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画像</a:t>
            </a:r>
          </a:p>
        </p:txBody>
      </p:sp>
      <p:sp>
        <p:nvSpPr>
          <p:cNvPr id="10" name="正方形/長方形 9">
            <a:extLst>
              <a:ext uri="{FF2B5EF4-FFF2-40B4-BE49-F238E27FC236}">
                <a16:creationId xmlns:a16="http://schemas.microsoft.com/office/drawing/2014/main" id="{70EE1EB7-772C-F26A-ACA3-D105A9BE61A5}"/>
              </a:ext>
            </a:extLst>
          </p:cNvPr>
          <p:cNvSpPr/>
          <p:nvPr/>
        </p:nvSpPr>
        <p:spPr>
          <a:xfrm>
            <a:off x="10428566" y="5537885"/>
            <a:ext cx="1027868" cy="3651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説明文</a:t>
            </a:r>
            <a:endParaRPr kumimoji="1" lang="ja-JP" altLang="en-US" sz="1400" dirty="0">
              <a:solidFill>
                <a:schemeClr val="tx1"/>
              </a:solidFill>
            </a:endParaRPr>
          </a:p>
        </p:txBody>
      </p:sp>
      <p:sp>
        <p:nvSpPr>
          <p:cNvPr id="11" name="矢印: 下 10">
            <a:extLst>
              <a:ext uri="{FF2B5EF4-FFF2-40B4-BE49-F238E27FC236}">
                <a16:creationId xmlns:a16="http://schemas.microsoft.com/office/drawing/2014/main" id="{2954C819-D43B-CF31-251A-C8D53E398B65}"/>
              </a:ext>
            </a:extLst>
          </p:cNvPr>
          <p:cNvSpPr/>
          <p:nvPr/>
        </p:nvSpPr>
        <p:spPr>
          <a:xfrm rot="16200000">
            <a:off x="9985879" y="5100981"/>
            <a:ext cx="168169" cy="365593"/>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正方形/長方形 11">
            <a:extLst>
              <a:ext uri="{FF2B5EF4-FFF2-40B4-BE49-F238E27FC236}">
                <a16:creationId xmlns:a16="http://schemas.microsoft.com/office/drawing/2014/main" id="{67DABAE5-9640-1232-C8AF-763C649DFD3C}"/>
              </a:ext>
            </a:extLst>
          </p:cNvPr>
          <p:cNvSpPr/>
          <p:nvPr/>
        </p:nvSpPr>
        <p:spPr>
          <a:xfrm>
            <a:off x="8256849" y="3308999"/>
            <a:ext cx="715401"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入力</a:t>
            </a:r>
          </a:p>
        </p:txBody>
      </p:sp>
      <p:sp>
        <p:nvSpPr>
          <p:cNvPr id="13" name="正方形/長方形 12">
            <a:extLst>
              <a:ext uri="{FF2B5EF4-FFF2-40B4-BE49-F238E27FC236}">
                <a16:creationId xmlns:a16="http://schemas.microsoft.com/office/drawing/2014/main" id="{A24225A3-749F-58FD-5899-76BFE361B000}"/>
              </a:ext>
            </a:extLst>
          </p:cNvPr>
          <p:cNvSpPr/>
          <p:nvPr/>
        </p:nvSpPr>
        <p:spPr>
          <a:xfrm>
            <a:off x="9712262" y="3308999"/>
            <a:ext cx="715401"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判別</a:t>
            </a:r>
          </a:p>
        </p:txBody>
      </p:sp>
      <p:sp>
        <p:nvSpPr>
          <p:cNvPr id="15" name="正方形/長方形 14">
            <a:extLst>
              <a:ext uri="{FF2B5EF4-FFF2-40B4-BE49-F238E27FC236}">
                <a16:creationId xmlns:a16="http://schemas.microsoft.com/office/drawing/2014/main" id="{89E0A7C4-0D68-B28D-817E-11E856DA3302}"/>
              </a:ext>
            </a:extLst>
          </p:cNvPr>
          <p:cNvSpPr/>
          <p:nvPr/>
        </p:nvSpPr>
        <p:spPr>
          <a:xfrm>
            <a:off x="10545661" y="3005240"/>
            <a:ext cx="715401"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a:t>
            </a:r>
            <a:r>
              <a:rPr kumimoji="1" lang="ja-JP" altLang="en-US" sz="1600" dirty="0">
                <a:solidFill>
                  <a:schemeClr val="tx1"/>
                </a:solidFill>
              </a:rPr>
              <a:t>ネコ</a:t>
            </a:r>
            <a:r>
              <a:rPr kumimoji="1" lang="en-US" altLang="ja-JP" sz="1600" dirty="0">
                <a:solidFill>
                  <a:schemeClr val="tx1"/>
                </a:solidFill>
              </a:rPr>
              <a:t>”</a:t>
            </a:r>
            <a:endParaRPr kumimoji="1" lang="ja-JP" altLang="en-US" sz="1600" dirty="0">
              <a:solidFill>
                <a:schemeClr val="tx1"/>
              </a:solidFill>
            </a:endParaRPr>
          </a:p>
        </p:txBody>
      </p:sp>
      <p:sp>
        <p:nvSpPr>
          <p:cNvPr id="16" name="正方形/長方形 15">
            <a:extLst>
              <a:ext uri="{FF2B5EF4-FFF2-40B4-BE49-F238E27FC236}">
                <a16:creationId xmlns:a16="http://schemas.microsoft.com/office/drawing/2014/main" id="{AF524971-9382-CA11-E54D-5BB9CC68B833}"/>
              </a:ext>
            </a:extLst>
          </p:cNvPr>
          <p:cNvSpPr/>
          <p:nvPr/>
        </p:nvSpPr>
        <p:spPr>
          <a:xfrm>
            <a:off x="8256849" y="5401508"/>
            <a:ext cx="715401"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入力</a:t>
            </a:r>
          </a:p>
        </p:txBody>
      </p:sp>
      <p:sp>
        <p:nvSpPr>
          <p:cNvPr id="17" name="正方形/長方形 16">
            <a:extLst>
              <a:ext uri="{FF2B5EF4-FFF2-40B4-BE49-F238E27FC236}">
                <a16:creationId xmlns:a16="http://schemas.microsoft.com/office/drawing/2014/main" id="{ACC7CBD5-9021-EDCF-D134-E0C962DCBB6E}"/>
              </a:ext>
            </a:extLst>
          </p:cNvPr>
          <p:cNvSpPr/>
          <p:nvPr/>
        </p:nvSpPr>
        <p:spPr>
          <a:xfrm>
            <a:off x="9712262" y="5401508"/>
            <a:ext cx="715401"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生成</a:t>
            </a:r>
          </a:p>
        </p:txBody>
      </p:sp>
      <p:grpSp>
        <p:nvGrpSpPr>
          <p:cNvPr id="23" name="グループ化 22">
            <a:extLst>
              <a:ext uri="{FF2B5EF4-FFF2-40B4-BE49-F238E27FC236}">
                <a16:creationId xmlns:a16="http://schemas.microsoft.com/office/drawing/2014/main" id="{33883D59-966F-17AE-28E4-08333C41C911}"/>
              </a:ext>
            </a:extLst>
          </p:cNvPr>
          <p:cNvGrpSpPr/>
          <p:nvPr/>
        </p:nvGrpSpPr>
        <p:grpSpPr>
          <a:xfrm>
            <a:off x="7437967" y="2891363"/>
            <a:ext cx="675579" cy="593449"/>
            <a:chOff x="7198459" y="2948893"/>
            <a:chExt cx="675579" cy="593449"/>
          </a:xfrm>
        </p:grpSpPr>
        <p:pic>
          <p:nvPicPr>
            <p:cNvPr id="19" name="グラフィックス 18" descr="ネコ 単色塗りつぶし">
              <a:extLst>
                <a:ext uri="{FF2B5EF4-FFF2-40B4-BE49-F238E27FC236}">
                  <a16:creationId xmlns:a16="http://schemas.microsoft.com/office/drawing/2014/main" id="{5A9F1909-D4E0-DE65-79CC-C91EDF0078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54879" y="2971298"/>
              <a:ext cx="562738" cy="562738"/>
            </a:xfrm>
            <a:prstGeom prst="rect">
              <a:avLst/>
            </a:prstGeom>
          </p:spPr>
        </p:pic>
        <p:sp>
          <p:nvSpPr>
            <p:cNvPr id="20" name="正方形/長方形 19">
              <a:extLst>
                <a:ext uri="{FF2B5EF4-FFF2-40B4-BE49-F238E27FC236}">
                  <a16:creationId xmlns:a16="http://schemas.microsoft.com/office/drawing/2014/main" id="{C3A08A5E-0D20-3664-A099-03C56657F088}"/>
                </a:ext>
              </a:extLst>
            </p:cNvPr>
            <p:cNvSpPr/>
            <p:nvPr/>
          </p:nvSpPr>
          <p:spPr>
            <a:xfrm>
              <a:off x="7198459" y="2948893"/>
              <a:ext cx="675579" cy="5934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grpSp>
        <p:nvGrpSpPr>
          <p:cNvPr id="24" name="グループ化 23">
            <a:extLst>
              <a:ext uri="{FF2B5EF4-FFF2-40B4-BE49-F238E27FC236}">
                <a16:creationId xmlns:a16="http://schemas.microsoft.com/office/drawing/2014/main" id="{066993A2-94C0-9C3E-06D0-15F3EE672120}"/>
              </a:ext>
            </a:extLst>
          </p:cNvPr>
          <p:cNvGrpSpPr/>
          <p:nvPr/>
        </p:nvGrpSpPr>
        <p:grpSpPr>
          <a:xfrm>
            <a:off x="7437967" y="4987053"/>
            <a:ext cx="675579" cy="593449"/>
            <a:chOff x="7198459" y="2948893"/>
            <a:chExt cx="675579" cy="593449"/>
          </a:xfrm>
        </p:grpSpPr>
        <p:pic>
          <p:nvPicPr>
            <p:cNvPr id="25" name="グラフィックス 24" descr="ネコ 単色塗りつぶし">
              <a:extLst>
                <a:ext uri="{FF2B5EF4-FFF2-40B4-BE49-F238E27FC236}">
                  <a16:creationId xmlns:a16="http://schemas.microsoft.com/office/drawing/2014/main" id="{E3DB6514-4E36-DFFF-497F-851B81648B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54879" y="2971298"/>
              <a:ext cx="562738" cy="562738"/>
            </a:xfrm>
            <a:prstGeom prst="rect">
              <a:avLst/>
            </a:prstGeom>
          </p:spPr>
        </p:pic>
        <p:sp>
          <p:nvSpPr>
            <p:cNvPr id="26" name="正方形/長方形 25">
              <a:extLst>
                <a:ext uri="{FF2B5EF4-FFF2-40B4-BE49-F238E27FC236}">
                  <a16:creationId xmlns:a16="http://schemas.microsoft.com/office/drawing/2014/main" id="{4FF1E6BE-224B-2D44-FE56-3FA7EEDC28C1}"/>
                </a:ext>
              </a:extLst>
            </p:cNvPr>
            <p:cNvSpPr/>
            <p:nvPr/>
          </p:nvSpPr>
          <p:spPr>
            <a:xfrm>
              <a:off x="7198459" y="2948893"/>
              <a:ext cx="675579" cy="5934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sp>
        <p:nvSpPr>
          <p:cNvPr id="61" name="正方形/長方形 60">
            <a:extLst>
              <a:ext uri="{FF2B5EF4-FFF2-40B4-BE49-F238E27FC236}">
                <a16:creationId xmlns:a16="http://schemas.microsoft.com/office/drawing/2014/main" id="{01BBEBC6-791A-B0D7-F0CB-DF824DFC9D19}"/>
              </a:ext>
            </a:extLst>
          </p:cNvPr>
          <p:cNvSpPr/>
          <p:nvPr/>
        </p:nvSpPr>
        <p:spPr>
          <a:xfrm>
            <a:off x="10228226" y="5100930"/>
            <a:ext cx="1432607"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a:t>
            </a:r>
            <a:r>
              <a:rPr kumimoji="1" lang="ja-JP" altLang="en-US" sz="1400" dirty="0">
                <a:solidFill>
                  <a:schemeClr val="tx1"/>
                </a:solidFill>
              </a:rPr>
              <a:t>横を向いている黒いネコ</a:t>
            </a:r>
            <a:r>
              <a:rPr kumimoji="1" lang="en-US" altLang="ja-JP" sz="1400" dirty="0">
                <a:solidFill>
                  <a:schemeClr val="tx1"/>
                </a:solidFill>
              </a:rPr>
              <a:t>”</a:t>
            </a:r>
            <a:endParaRPr kumimoji="1" lang="ja-JP" altLang="en-US" sz="1400" dirty="0">
              <a:solidFill>
                <a:schemeClr val="tx1"/>
              </a:solidFill>
            </a:endParaRPr>
          </a:p>
        </p:txBody>
      </p:sp>
      <p:sp>
        <p:nvSpPr>
          <p:cNvPr id="6" name="正方形/長方形 5">
            <a:extLst>
              <a:ext uri="{FF2B5EF4-FFF2-40B4-BE49-F238E27FC236}">
                <a16:creationId xmlns:a16="http://schemas.microsoft.com/office/drawing/2014/main" id="{4157F53E-3E4F-EF16-710D-7C86336F82C6}"/>
              </a:ext>
            </a:extLst>
          </p:cNvPr>
          <p:cNvSpPr/>
          <p:nvPr/>
        </p:nvSpPr>
        <p:spPr>
          <a:xfrm>
            <a:off x="10546761" y="3451798"/>
            <a:ext cx="715401" cy="2993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属性</a:t>
            </a:r>
            <a:endParaRPr kumimoji="1" lang="ja-JP" altLang="en-US" sz="1400" dirty="0">
              <a:solidFill>
                <a:schemeClr val="tx1"/>
              </a:solidFill>
            </a:endParaRPr>
          </a:p>
        </p:txBody>
      </p:sp>
    </p:spTree>
    <p:extLst>
      <p:ext uri="{BB962C8B-B14F-4D97-AF65-F5344CB8AC3E}">
        <p14:creationId xmlns:p14="http://schemas.microsoft.com/office/powerpoint/2010/main" val="258092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8AC926D3-68C4-2853-1452-D49138E066FD}"/>
              </a:ext>
            </a:extLst>
          </p:cNvPr>
          <p:cNvSpPr/>
          <p:nvPr/>
        </p:nvSpPr>
        <p:spPr>
          <a:xfrm>
            <a:off x="232891" y="2307351"/>
            <a:ext cx="4274325" cy="156153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四角形: 角を丸くする 4">
            <a:extLst>
              <a:ext uri="{FF2B5EF4-FFF2-40B4-BE49-F238E27FC236}">
                <a16:creationId xmlns:a16="http://schemas.microsoft.com/office/drawing/2014/main" id="{7D1B1AEC-A4C0-4A47-40BC-82110E5ED17E}"/>
              </a:ext>
            </a:extLst>
          </p:cNvPr>
          <p:cNvSpPr/>
          <p:nvPr/>
        </p:nvSpPr>
        <p:spPr>
          <a:xfrm>
            <a:off x="4725149" y="2476013"/>
            <a:ext cx="3516767" cy="299772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四角形: 角を丸くする 5">
            <a:extLst>
              <a:ext uri="{FF2B5EF4-FFF2-40B4-BE49-F238E27FC236}">
                <a16:creationId xmlns:a16="http://schemas.microsoft.com/office/drawing/2014/main" id="{064A12A0-C408-5C2A-74C0-9804BD11EB90}"/>
              </a:ext>
            </a:extLst>
          </p:cNvPr>
          <p:cNvSpPr/>
          <p:nvPr/>
        </p:nvSpPr>
        <p:spPr>
          <a:xfrm>
            <a:off x="8376430" y="2476013"/>
            <a:ext cx="3490179" cy="299772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四角形: 角を丸くする 6">
            <a:extLst>
              <a:ext uri="{FF2B5EF4-FFF2-40B4-BE49-F238E27FC236}">
                <a16:creationId xmlns:a16="http://schemas.microsoft.com/office/drawing/2014/main" id="{FC1C8A62-8F14-FCE4-9D87-5D9B4971C248}"/>
              </a:ext>
            </a:extLst>
          </p:cNvPr>
          <p:cNvSpPr/>
          <p:nvPr/>
        </p:nvSpPr>
        <p:spPr>
          <a:xfrm>
            <a:off x="260321" y="4198655"/>
            <a:ext cx="4274324" cy="14515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生成系</a:t>
            </a:r>
            <a:r>
              <a:rPr lang="en-US" altLang="ja-JP" dirty="0"/>
              <a:t>AI</a:t>
            </a:r>
            <a:r>
              <a:rPr lang="ja-JP" altLang="en-US" dirty="0"/>
              <a:t>サービスの台頭</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6</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596207"/>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2020</a:t>
            </a:r>
            <a:r>
              <a:rPr lang="ja-JP" altLang="en-US" sz="2800" dirty="0"/>
              <a:t>年以降、生成系</a:t>
            </a:r>
            <a:r>
              <a:rPr lang="en-US" altLang="ja-JP" sz="2800" dirty="0"/>
              <a:t>AI</a:t>
            </a:r>
            <a:r>
              <a:rPr lang="ja-JP" altLang="en-US" sz="2800" dirty="0"/>
              <a:t>サービスが急速に展開されている。</a:t>
            </a:r>
            <a:endParaRPr lang="en-US" altLang="ja-JP" sz="28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生成系</a:t>
            </a:r>
            <a:r>
              <a:rPr kumimoji="1" lang="en-US" altLang="ja-JP" sz="1600" b="1" dirty="0">
                <a:solidFill>
                  <a:schemeClr val="bg1"/>
                </a:solidFill>
              </a:rPr>
              <a:t>AI</a:t>
            </a:r>
            <a:r>
              <a:rPr kumimoji="1" lang="ja-JP" altLang="en-US" sz="1600" b="1" dirty="0">
                <a:solidFill>
                  <a:schemeClr val="bg1"/>
                </a:solidFill>
              </a:rPr>
              <a:t>サービス</a:t>
            </a:r>
          </a:p>
        </p:txBody>
      </p:sp>
      <p:sp>
        <p:nvSpPr>
          <p:cNvPr id="9" name="正方形/長方形 8">
            <a:extLst>
              <a:ext uri="{FF2B5EF4-FFF2-40B4-BE49-F238E27FC236}">
                <a16:creationId xmlns:a16="http://schemas.microsoft.com/office/drawing/2014/main" id="{FACB1289-E825-7558-B7D2-ECBA044E45FF}"/>
              </a:ext>
            </a:extLst>
          </p:cNvPr>
          <p:cNvSpPr/>
          <p:nvPr/>
        </p:nvSpPr>
        <p:spPr>
          <a:xfrm>
            <a:off x="5665323" y="2242234"/>
            <a:ext cx="1638827" cy="46628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画像</a:t>
            </a:r>
          </a:p>
        </p:txBody>
      </p:sp>
      <p:sp>
        <p:nvSpPr>
          <p:cNvPr id="10" name="正方形/長方形 9">
            <a:extLst>
              <a:ext uri="{FF2B5EF4-FFF2-40B4-BE49-F238E27FC236}">
                <a16:creationId xmlns:a16="http://schemas.microsoft.com/office/drawing/2014/main" id="{7FF5A736-EEB3-497C-6867-E02D74002299}"/>
              </a:ext>
            </a:extLst>
          </p:cNvPr>
          <p:cNvSpPr/>
          <p:nvPr/>
        </p:nvSpPr>
        <p:spPr>
          <a:xfrm>
            <a:off x="1578071" y="3972527"/>
            <a:ext cx="1638827" cy="46628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音声</a:t>
            </a:r>
          </a:p>
        </p:txBody>
      </p:sp>
      <p:sp>
        <p:nvSpPr>
          <p:cNvPr id="11" name="正方形/長方形 10">
            <a:extLst>
              <a:ext uri="{FF2B5EF4-FFF2-40B4-BE49-F238E27FC236}">
                <a16:creationId xmlns:a16="http://schemas.microsoft.com/office/drawing/2014/main" id="{1104CD50-5BDD-B8AF-55A1-78A869CABF49}"/>
              </a:ext>
            </a:extLst>
          </p:cNvPr>
          <p:cNvSpPr/>
          <p:nvPr/>
        </p:nvSpPr>
        <p:spPr>
          <a:xfrm>
            <a:off x="9090975" y="2242234"/>
            <a:ext cx="2061088" cy="46628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自然言語</a:t>
            </a:r>
            <a:r>
              <a:rPr kumimoji="1" lang="en-US" altLang="ja-JP" sz="2000" dirty="0">
                <a:solidFill>
                  <a:schemeClr val="tx1"/>
                </a:solidFill>
              </a:rPr>
              <a:t>/</a:t>
            </a:r>
            <a:r>
              <a:rPr kumimoji="1" lang="ja-JP" altLang="en-US" sz="2000" dirty="0">
                <a:solidFill>
                  <a:schemeClr val="tx1"/>
                </a:solidFill>
              </a:rPr>
              <a:t>総合型</a:t>
            </a:r>
          </a:p>
        </p:txBody>
      </p:sp>
      <p:sp>
        <p:nvSpPr>
          <p:cNvPr id="12" name="正方形/長方形 11">
            <a:extLst>
              <a:ext uri="{FF2B5EF4-FFF2-40B4-BE49-F238E27FC236}">
                <a16:creationId xmlns:a16="http://schemas.microsoft.com/office/drawing/2014/main" id="{3B5356BD-FD75-B094-0E74-C67B749B76A7}"/>
              </a:ext>
            </a:extLst>
          </p:cNvPr>
          <p:cNvSpPr/>
          <p:nvPr/>
        </p:nvSpPr>
        <p:spPr>
          <a:xfrm>
            <a:off x="842057" y="5348437"/>
            <a:ext cx="1050320" cy="2905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err="1">
                <a:solidFill>
                  <a:schemeClr val="tx1"/>
                </a:solidFill>
              </a:rPr>
              <a:t>CoeFont</a:t>
            </a:r>
            <a:endParaRPr kumimoji="1" lang="en-US" altLang="ja-JP" sz="2000" dirty="0">
              <a:solidFill>
                <a:schemeClr val="tx1"/>
              </a:solidFill>
            </a:endParaRPr>
          </a:p>
        </p:txBody>
      </p:sp>
      <p:sp>
        <p:nvSpPr>
          <p:cNvPr id="13" name="正方形/長方形 12">
            <a:extLst>
              <a:ext uri="{FF2B5EF4-FFF2-40B4-BE49-F238E27FC236}">
                <a16:creationId xmlns:a16="http://schemas.microsoft.com/office/drawing/2014/main" id="{A0DFDBAE-7A8B-1FED-276E-5682ABE13540}"/>
              </a:ext>
            </a:extLst>
          </p:cNvPr>
          <p:cNvSpPr/>
          <p:nvPr/>
        </p:nvSpPr>
        <p:spPr>
          <a:xfrm>
            <a:off x="2732564" y="5327708"/>
            <a:ext cx="1082966" cy="332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Jukebox</a:t>
            </a:r>
            <a:endParaRPr kumimoji="1" lang="en-US" altLang="ja-JP" sz="2800" dirty="0">
              <a:solidFill>
                <a:schemeClr val="tx1"/>
              </a:solidFill>
            </a:endParaRPr>
          </a:p>
        </p:txBody>
      </p:sp>
      <p:sp>
        <p:nvSpPr>
          <p:cNvPr id="15" name="正方形/長方形 14">
            <a:extLst>
              <a:ext uri="{FF2B5EF4-FFF2-40B4-BE49-F238E27FC236}">
                <a16:creationId xmlns:a16="http://schemas.microsoft.com/office/drawing/2014/main" id="{3FFF193F-334F-2E23-504E-29B2FAED80F9}"/>
              </a:ext>
            </a:extLst>
          </p:cNvPr>
          <p:cNvSpPr/>
          <p:nvPr/>
        </p:nvSpPr>
        <p:spPr>
          <a:xfrm>
            <a:off x="5078104" y="4121522"/>
            <a:ext cx="1775397" cy="309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Stable Diffusion</a:t>
            </a:r>
            <a:endParaRPr kumimoji="1" lang="en-US" altLang="ja-JP" sz="2000" dirty="0">
              <a:solidFill>
                <a:schemeClr val="tx1"/>
              </a:solidFill>
            </a:endParaRPr>
          </a:p>
        </p:txBody>
      </p:sp>
      <p:sp>
        <p:nvSpPr>
          <p:cNvPr id="18" name="正方形/長方形 17">
            <a:extLst>
              <a:ext uri="{FF2B5EF4-FFF2-40B4-BE49-F238E27FC236}">
                <a16:creationId xmlns:a16="http://schemas.microsoft.com/office/drawing/2014/main" id="{D073F70D-6FCA-2A90-A8CE-A8C58FA30F88}"/>
              </a:ext>
            </a:extLst>
          </p:cNvPr>
          <p:cNvSpPr/>
          <p:nvPr/>
        </p:nvSpPr>
        <p:spPr>
          <a:xfrm>
            <a:off x="5198336" y="4882117"/>
            <a:ext cx="1534931" cy="340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Make-A-Video</a:t>
            </a:r>
            <a:endParaRPr kumimoji="1" lang="en-US" altLang="ja-JP" sz="2000" dirty="0">
              <a:solidFill>
                <a:schemeClr val="tx1"/>
              </a:solidFill>
            </a:endParaRPr>
          </a:p>
        </p:txBody>
      </p:sp>
      <p:sp>
        <p:nvSpPr>
          <p:cNvPr id="19" name="正方形/長方形 18">
            <a:extLst>
              <a:ext uri="{FF2B5EF4-FFF2-40B4-BE49-F238E27FC236}">
                <a16:creationId xmlns:a16="http://schemas.microsoft.com/office/drawing/2014/main" id="{DB0C1751-E7BB-AE93-CA92-FF4058D6A8B4}"/>
              </a:ext>
            </a:extLst>
          </p:cNvPr>
          <p:cNvSpPr/>
          <p:nvPr/>
        </p:nvSpPr>
        <p:spPr>
          <a:xfrm>
            <a:off x="8852351" y="3427067"/>
            <a:ext cx="1252911" cy="2236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err="1">
                <a:solidFill>
                  <a:schemeClr val="tx1"/>
                </a:solidFill>
              </a:rPr>
              <a:t>ChatGPT</a:t>
            </a:r>
            <a:endParaRPr kumimoji="1" lang="en-US" altLang="ja-JP" sz="1600" dirty="0">
              <a:solidFill>
                <a:schemeClr val="tx1"/>
              </a:solidFill>
            </a:endParaRPr>
          </a:p>
        </p:txBody>
      </p:sp>
      <p:sp>
        <p:nvSpPr>
          <p:cNvPr id="20" name="正方形/長方形 19">
            <a:extLst>
              <a:ext uri="{FF2B5EF4-FFF2-40B4-BE49-F238E27FC236}">
                <a16:creationId xmlns:a16="http://schemas.microsoft.com/office/drawing/2014/main" id="{07D5B24F-0008-BB81-1A21-9B42961696E2}"/>
              </a:ext>
            </a:extLst>
          </p:cNvPr>
          <p:cNvSpPr/>
          <p:nvPr/>
        </p:nvSpPr>
        <p:spPr>
          <a:xfrm>
            <a:off x="9086079" y="4857586"/>
            <a:ext cx="753096" cy="389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Bard</a:t>
            </a:r>
          </a:p>
        </p:txBody>
      </p:sp>
      <p:sp>
        <p:nvSpPr>
          <p:cNvPr id="21" name="正方形/長方形 20">
            <a:extLst>
              <a:ext uri="{FF2B5EF4-FFF2-40B4-BE49-F238E27FC236}">
                <a16:creationId xmlns:a16="http://schemas.microsoft.com/office/drawing/2014/main" id="{7B2CAE9B-68F1-4061-244C-79A9BA5CE642}"/>
              </a:ext>
            </a:extLst>
          </p:cNvPr>
          <p:cNvSpPr/>
          <p:nvPr/>
        </p:nvSpPr>
        <p:spPr>
          <a:xfrm>
            <a:off x="8675789" y="4081658"/>
            <a:ext cx="1535011" cy="389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Bing AI</a:t>
            </a:r>
          </a:p>
        </p:txBody>
      </p:sp>
      <p:sp>
        <p:nvSpPr>
          <p:cNvPr id="22" name="正方形/長方形 21">
            <a:extLst>
              <a:ext uri="{FF2B5EF4-FFF2-40B4-BE49-F238E27FC236}">
                <a16:creationId xmlns:a16="http://schemas.microsoft.com/office/drawing/2014/main" id="{E0F81E42-0AD0-215E-4B57-1D4B4A253CF0}"/>
              </a:ext>
            </a:extLst>
          </p:cNvPr>
          <p:cNvSpPr/>
          <p:nvPr/>
        </p:nvSpPr>
        <p:spPr>
          <a:xfrm>
            <a:off x="5207469" y="3362018"/>
            <a:ext cx="1461506" cy="3537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DALL-E</a:t>
            </a:r>
          </a:p>
        </p:txBody>
      </p:sp>
      <p:pic>
        <p:nvPicPr>
          <p:cNvPr id="1026" name="Picture 2">
            <a:extLst>
              <a:ext uri="{FF2B5EF4-FFF2-40B4-BE49-F238E27FC236}">
                <a16:creationId xmlns:a16="http://schemas.microsoft.com/office/drawing/2014/main" id="{3CC18BD7-4EF6-59B4-5148-4C14FE9427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348" y="5863159"/>
            <a:ext cx="1386926" cy="26806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OpenAI - YouTube">
            <a:extLst>
              <a:ext uri="{FF2B5EF4-FFF2-40B4-BE49-F238E27FC236}">
                <a16:creationId xmlns:a16="http://schemas.microsoft.com/office/drawing/2014/main" id="{BF1BAB98-2F4F-22D2-0780-792AD92DD71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422" t="15285" r="13281" b="16837"/>
          <a:stretch/>
        </p:blipFill>
        <p:spPr bwMode="auto">
          <a:xfrm>
            <a:off x="10741774" y="3320208"/>
            <a:ext cx="452974" cy="43738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8A1C40F-C851-5CCB-D903-2F57080AD5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1685" y="5858004"/>
            <a:ext cx="1380827" cy="2783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eta AI (@MetaAI) / Twitter">
            <a:extLst>
              <a:ext uri="{FF2B5EF4-FFF2-40B4-BE49-F238E27FC236}">
                <a16:creationId xmlns:a16="http://schemas.microsoft.com/office/drawing/2014/main" id="{38ED0AF3-61C7-7FF9-854C-6350D927FC3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798" t="23296" r="11588" b="25194"/>
          <a:stretch/>
        </p:blipFill>
        <p:spPr bwMode="auto">
          <a:xfrm>
            <a:off x="7241375" y="4891176"/>
            <a:ext cx="466996" cy="32238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tability AI">
            <a:extLst>
              <a:ext uri="{FF2B5EF4-FFF2-40B4-BE49-F238E27FC236}">
                <a16:creationId xmlns:a16="http://schemas.microsoft.com/office/drawing/2014/main" id="{0F657FC7-7503-59EB-83B5-63F2FFD3BF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01699" y="5791598"/>
            <a:ext cx="1243109" cy="411182"/>
          </a:xfrm>
          <a:prstGeom prst="rect">
            <a:avLst/>
          </a:prstGeom>
          <a:noFill/>
          <a:extLst>
            <a:ext uri="{909E8E84-426E-40DD-AFC4-6F175D3DCCD1}">
              <a14:hiddenFill xmlns:a14="http://schemas.microsoft.com/office/drawing/2010/main">
                <a:solidFill>
                  <a:srgbClr val="FFFFFF"/>
                </a:solidFill>
              </a14:hiddenFill>
            </a:ext>
          </a:extLst>
        </p:spPr>
      </p:pic>
      <p:pic>
        <p:nvPicPr>
          <p:cNvPr id="25" name="図 24">
            <a:extLst>
              <a:ext uri="{FF2B5EF4-FFF2-40B4-BE49-F238E27FC236}">
                <a16:creationId xmlns:a16="http://schemas.microsoft.com/office/drawing/2014/main" id="{6AA019F4-F5CD-48B7-93C5-03665806C695}"/>
              </a:ext>
            </a:extLst>
          </p:cNvPr>
          <p:cNvPicPr>
            <a:picLocks noChangeAspect="1"/>
          </p:cNvPicPr>
          <p:nvPr/>
        </p:nvPicPr>
        <p:blipFill>
          <a:blip r:embed="rId8"/>
          <a:stretch>
            <a:fillRect/>
          </a:stretch>
        </p:blipFill>
        <p:spPr>
          <a:xfrm>
            <a:off x="7231288" y="4032856"/>
            <a:ext cx="487171" cy="487171"/>
          </a:xfrm>
          <a:prstGeom prst="rect">
            <a:avLst/>
          </a:prstGeom>
        </p:spPr>
      </p:pic>
      <p:pic>
        <p:nvPicPr>
          <p:cNvPr id="26" name="図 25">
            <a:extLst>
              <a:ext uri="{FF2B5EF4-FFF2-40B4-BE49-F238E27FC236}">
                <a16:creationId xmlns:a16="http://schemas.microsoft.com/office/drawing/2014/main" id="{353DD775-5416-5522-9EAE-935D1465187C}"/>
              </a:ext>
            </a:extLst>
          </p:cNvPr>
          <p:cNvPicPr>
            <a:picLocks noChangeAspect="1"/>
          </p:cNvPicPr>
          <p:nvPr/>
        </p:nvPicPr>
        <p:blipFill>
          <a:blip r:embed="rId9"/>
          <a:stretch>
            <a:fillRect/>
          </a:stretch>
        </p:blipFill>
        <p:spPr>
          <a:xfrm>
            <a:off x="10766993" y="4833675"/>
            <a:ext cx="427755" cy="437389"/>
          </a:xfrm>
          <a:prstGeom prst="rect">
            <a:avLst/>
          </a:prstGeom>
        </p:spPr>
      </p:pic>
      <p:pic>
        <p:nvPicPr>
          <p:cNvPr id="29" name="図 28">
            <a:extLst>
              <a:ext uri="{FF2B5EF4-FFF2-40B4-BE49-F238E27FC236}">
                <a16:creationId xmlns:a16="http://schemas.microsoft.com/office/drawing/2014/main" id="{715EE50D-D9C5-D38B-5D48-B8D8E9E5DA98}"/>
              </a:ext>
            </a:extLst>
          </p:cNvPr>
          <p:cNvPicPr>
            <a:picLocks noChangeAspect="1"/>
          </p:cNvPicPr>
          <p:nvPr/>
        </p:nvPicPr>
        <p:blipFill>
          <a:blip r:embed="rId10"/>
          <a:stretch>
            <a:fillRect/>
          </a:stretch>
        </p:blipFill>
        <p:spPr>
          <a:xfrm>
            <a:off x="5198336" y="5794232"/>
            <a:ext cx="1243109" cy="405914"/>
          </a:xfrm>
          <a:prstGeom prst="rect">
            <a:avLst/>
          </a:prstGeom>
        </p:spPr>
      </p:pic>
      <p:pic>
        <p:nvPicPr>
          <p:cNvPr id="30" name="図 29">
            <a:extLst>
              <a:ext uri="{FF2B5EF4-FFF2-40B4-BE49-F238E27FC236}">
                <a16:creationId xmlns:a16="http://schemas.microsoft.com/office/drawing/2014/main" id="{5D54D86C-745E-BD97-8131-97F56F025C79}"/>
              </a:ext>
            </a:extLst>
          </p:cNvPr>
          <p:cNvPicPr>
            <a:picLocks noChangeAspect="1"/>
          </p:cNvPicPr>
          <p:nvPr/>
        </p:nvPicPr>
        <p:blipFill rotWithShape="1">
          <a:blip r:embed="rId11"/>
          <a:srcRect l="23217" t="11591" r="18320" b="11406"/>
          <a:stretch/>
        </p:blipFill>
        <p:spPr>
          <a:xfrm>
            <a:off x="10766993" y="3994730"/>
            <a:ext cx="427755" cy="563422"/>
          </a:xfrm>
          <a:prstGeom prst="rect">
            <a:avLst/>
          </a:prstGeom>
        </p:spPr>
      </p:pic>
      <p:pic>
        <p:nvPicPr>
          <p:cNvPr id="31" name="図 30">
            <a:extLst>
              <a:ext uri="{FF2B5EF4-FFF2-40B4-BE49-F238E27FC236}">
                <a16:creationId xmlns:a16="http://schemas.microsoft.com/office/drawing/2014/main" id="{FCDFF7B5-12B4-94D3-FD4C-B74628CC15E0}"/>
              </a:ext>
            </a:extLst>
          </p:cNvPr>
          <p:cNvPicPr>
            <a:picLocks noChangeAspect="1"/>
          </p:cNvPicPr>
          <p:nvPr/>
        </p:nvPicPr>
        <p:blipFill rotWithShape="1">
          <a:blip r:embed="rId12"/>
          <a:srcRect t="27072" b="26122"/>
          <a:stretch/>
        </p:blipFill>
        <p:spPr>
          <a:xfrm>
            <a:off x="6668975" y="5789328"/>
            <a:ext cx="1801272" cy="421551"/>
          </a:xfrm>
          <a:prstGeom prst="rect">
            <a:avLst/>
          </a:prstGeom>
        </p:spPr>
      </p:pic>
      <p:sp>
        <p:nvSpPr>
          <p:cNvPr id="32" name="正方形/長方形 31">
            <a:extLst>
              <a:ext uri="{FF2B5EF4-FFF2-40B4-BE49-F238E27FC236}">
                <a16:creationId xmlns:a16="http://schemas.microsoft.com/office/drawing/2014/main" id="{460436C2-5851-83D0-7240-2B9698EEBD83}"/>
              </a:ext>
            </a:extLst>
          </p:cNvPr>
          <p:cNvSpPr/>
          <p:nvPr/>
        </p:nvSpPr>
        <p:spPr>
          <a:xfrm>
            <a:off x="8553197" y="5831377"/>
            <a:ext cx="3541370" cy="3651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dirty="0">
                <a:solidFill>
                  <a:schemeClr val="tx1"/>
                </a:solidFill>
              </a:rPr>
              <a:t>※</a:t>
            </a:r>
            <a:r>
              <a:rPr kumimoji="1" lang="ja-JP" altLang="en-US" sz="1600" dirty="0">
                <a:solidFill>
                  <a:schemeClr val="tx1"/>
                </a:solidFill>
              </a:rPr>
              <a:t>他社の</a:t>
            </a:r>
            <a:r>
              <a:rPr kumimoji="1" lang="en-US" altLang="ja-JP" sz="1600" dirty="0">
                <a:solidFill>
                  <a:schemeClr val="tx1"/>
                </a:solidFill>
              </a:rPr>
              <a:t>AI</a:t>
            </a:r>
            <a:r>
              <a:rPr kumimoji="1" lang="ja-JP" altLang="en-US" sz="1600" dirty="0">
                <a:solidFill>
                  <a:schemeClr val="tx1"/>
                </a:solidFill>
              </a:rPr>
              <a:t>モデルに基づくサービスも含む</a:t>
            </a:r>
          </a:p>
        </p:txBody>
      </p:sp>
      <p:pic>
        <p:nvPicPr>
          <p:cNvPr id="34" name="Picture 4" descr="OpenAI - YouTube">
            <a:extLst>
              <a:ext uri="{FF2B5EF4-FFF2-40B4-BE49-F238E27FC236}">
                <a16:creationId xmlns:a16="http://schemas.microsoft.com/office/drawing/2014/main" id="{4E1886F7-4C9E-6462-15E3-9F57FCC26EB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422" t="15285" r="13281" b="16837"/>
          <a:stretch/>
        </p:blipFill>
        <p:spPr bwMode="auto">
          <a:xfrm>
            <a:off x="3032600" y="4872482"/>
            <a:ext cx="482895" cy="466281"/>
          </a:xfrm>
          <a:prstGeom prst="rect">
            <a:avLst/>
          </a:prstGeom>
          <a:noFill/>
          <a:extLst>
            <a:ext uri="{909E8E84-426E-40DD-AFC4-6F175D3DCCD1}">
              <a14:hiddenFill xmlns:a14="http://schemas.microsoft.com/office/drawing/2010/main">
                <a:solidFill>
                  <a:srgbClr val="FFFFFF"/>
                </a:solidFill>
              </a14:hiddenFill>
            </a:ext>
          </a:extLst>
        </p:spPr>
      </p:pic>
      <p:sp>
        <p:nvSpPr>
          <p:cNvPr id="35" name="正方形/長方形 34">
            <a:extLst>
              <a:ext uri="{FF2B5EF4-FFF2-40B4-BE49-F238E27FC236}">
                <a16:creationId xmlns:a16="http://schemas.microsoft.com/office/drawing/2014/main" id="{6ECA5D30-C15B-9E5A-4CDC-D8BB33E11953}"/>
              </a:ext>
            </a:extLst>
          </p:cNvPr>
          <p:cNvSpPr/>
          <p:nvPr/>
        </p:nvSpPr>
        <p:spPr>
          <a:xfrm>
            <a:off x="1557904" y="2126056"/>
            <a:ext cx="1638827" cy="46628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テキスト</a:t>
            </a:r>
          </a:p>
        </p:txBody>
      </p:sp>
      <p:sp>
        <p:nvSpPr>
          <p:cNvPr id="36" name="正方形/長方形 35">
            <a:extLst>
              <a:ext uri="{FF2B5EF4-FFF2-40B4-BE49-F238E27FC236}">
                <a16:creationId xmlns:a16="http://schemas.microsoft.com/office/drawing/2014/main" id="{EF52F51D-3334-6901-8F33-6D75929D78F8}"/>
              </a:ext>
            </a:extLst>
          </p:cNvPr>
          <p:cNvSpPr/>
          <p:nvPr/>
        </p:nvSpPr>
        <p:spPr>
          <a:xfrm>
            <a:off x="2498218" y="3626680"/>
            <a:ext cx="1551659" cy="178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GitHub Copilot</a:t>
            </a:r>
          </a:p>
        </p:txBody>
      </p:sp>
      <p:sp>
        <p:nvSpPr>
          <p:cNvPr id="38" name="正方形/長方形 37">
            <a:extLst>
              <a:ext uri="{FF2B5EF4-FFF2-40B4-BE49-F238E27FC236}">
                <a16:creationId xmlns:a16="http://schemas.microsoft.com/office/drawing/2014/main" id="{A3395D18-0F8C-4422-1F2A-62D2267B465F}"/>
              </a:ext>
            </a:extLst>
          </p:cNvPr>
          <p:cNvSpPr/>
          <p:nvPr/>
        </p:nvSpPr>
        <p:spPr>
          <a:xfrm>
            <a:off x="8422239" y="2742042"/>
            <a:ext cx="3398560" cy="389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チャット形式で、マルチタスクに対応</a:t>
            </a:r>
          </a:p>
        </p:txBody>
      </p:sp>
      <p:sp>
        <p:nvSpPr>
          <p:cNvPr id="39" name="正方形/長方形 38">
            <a:extLst>
              <a:ext uri="{FF2B5EF4-FFF2-40B4-BE49-F238E27FC236}">
                <a16:creationId xmlns:a16="http://schemas.microsoft.com/office/drawing/2014/main" id="{D9BDBFEE-6F8E-9E26-FAD7-91B157BA3FC9}"/>
              </a:ext>
            </a:extLst>
          </p:cNvPr>
          <p:cNvSpPr/>
          <p:nvPr/>
        </p:nvSpPr>
        <p:spPr>
          <a:xfrm>
            <a:off x="232891" y="4475572"/>
            <a:ext cx="4330584" cy="332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原稿文やジャンルに応じて、人声合成／音楽生成</a:t>
            </a:r>
          </a:p>
        </p:txBody>
      </p:sp>
      <p:sp>
        <p:nvSpPr>
          <p:cNvPr id="40" name="正方形/長方形 39">
            <a:extLst>
              <a:ext uri="{FF2B5EF4-FFF2-40B4-BE49-F238E27FC236}">
                <a16:creationId xmlns:a16="http://schemas.microsoft.com/office/drawing/2014/main" id="{1BCEB8DA-8B77-FE4F-29DC-034759CC3877}"/>
              </a:ext>
            </a:extLst>
          </p:cNvPr>
          <p:cNvSpPr/>
          <p:nvPr/>
        </p:nvSpPr>
        <p:spPr>
          <a:xfrm>
            <a:off x="583486" y="2600001"/>
            <a:ext cx="3580802" cy="389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入力データに応じて、特化した文章を生成</a:t>
            </a:r>
          </a:p>
        </p:txBody>
      </p:sp>
      <p:sp>
        <p:nvSpPr>
          <p:cNvPr id="41" name="正方形/長方形 40">
            <a:extLst>
              <a:ext uri="{FF2B5EF4-FFF2-40B4-BE49-F238E27FC236}">
                <a16:creationId xmlns:a16="http://schemas.microsoft.com/office/drawing/2014/main" id="{44982F2A-6DFD-4210-FABC-16F84A9C8DC9}"/>
              </a:ext>
            </a:extLst>
          </p:cNvPr>
          <p:cNvSpPr/>
          <p:nvPr/>
        </p:nvSpPr>
        <p:spPr>
          <a:xfrm>
            <a:off x="693262" y="3562569"/>
            <a:ext cx="1347911" cy="3063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AI</a:t>
            </a:r>
            <a:r>
              <a:rPr kumimoji="1" lang="ja-JP" altLang="en-US" sz="1600" dirty="0">
                <a:solidFill>
                  <a:schemeClr val="tx1"/>
                </a:solidFill>
              </a:rPr>
              <a:t>のべりすと</a:t>
            </a:r>
            <a:endParaRPr kumimoji="1" lang="en-US" altLang="ja-JP" sz="1600" dirty="0">
              <a:solidFill>
                <a:schemeClr val="tx1"/>
              </a:solidFill>
            </a:endParaRPr>
          </a:p>
        </p:txBody>
      </p:sp>
      <p:sp>
        <p:nvSpPr>
          <p:cNvPr id="42" name="正方形/長方形 41">
            <a:extLst>
              <a:ext uri="{FF2B5EF4-FFF2-40B4-BE49-F238E27FC236}">
                <a16:creationId xmlns:a16="http://schemas.microsoft.com/office/drawing/2014/main" id="{C30FB016-03A1-6772-78AF-2F64E8AA2304}"/>
              </a:ext>
            </a:extLst>
          </p:cNvPr>
          <p:cNvSpPr/>
          <p:nvPr/>
        </p:nvSpPr>
        <p:spPr>
          <a:xfrm>
            <a:off x="4725148" y="2739968"/>
            <a:ext cx="3398560" cy="389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説明文に応じて、画像／動画を生成</a:t>
            </a:r>
          </a:p>
        </p:txBody>
      </p:sp>
      <p:pic>
        <p:nvPicPr>
          <p:cNvPr id="27" name="図 26">
            <a:extLst>
              <a:ext uri="{FF2B5EF4-FFF2-40B4-BE49-F238E27FC236}">
                <a16:creationId xmlns:a16="http://schemas.microsoft.com/office/drawing/2014/main" id="{F0CA0125-93E3-BFA6-88F3-88F62CEC82A1}"/>
              </a:ext>
            </a:extLst>
          </p:cNvPr>
          <p:cNvPicPr>
            <a:picLocks noChangeAspect="1"/>
          </p:cNvPicPr>
          <p:nvPr/>
        </p:nvPicPr>
        <p:blipFill>
          <a:blip r:embed="rId13"/>
          <a:stretch>
            <a:fillRect/>
          </a:stretch>
        </p:blipFill>
        <p:spPr>
          <a:xfrm>
            <a:off x="3004777" y="2982180"/>
            <a:ext cx="538540" cy="570219"/>
          </a:xfrm>
          <a:prstGeom prst="rect">
            <a:avLst/>
          </a:prstGeom>
        </p:spPr>
      </p:pic>
      <p:pic>
        <p:nvPicPr>
          <p:cNvPr id="28" name="図 27">
            <a:extLst>
              <a:ext uri="{FF2B5EF4-FFF2-40B4-BE49-F238E27FC236}">
                <a16:creationId xmlns:a16="http://schemas.microsoft.com/office/drawing/2014/main" id="{3B0A77F5-9FF5-A82B-2F9E-5E33FFE1AC37}"/>
              </a:ext>
            </a:extLst>
          </p:cNvPr>
          <p:cNvPicPr>
            <a:picLocks noChangeAspect="1"/>
          </p:cNvPicPr>
          <p:nvPr/>
        </p:nvPicPr>
        <p:blipFill>
          <a:blip r:embed="rId14"/>
          <a:stretch>
            <a:fillRect/>
          </a:stretch>
        </p:blipFill>
        <p:spPr>
          <a:xfrm>
            <a:off x="1080478" y="2962979"/>
            <a:ext cx="573478" cy="610307"/>
          </a:xfrm>
          <a:prstGeom prst="rect">
            <a:avLst/>
          </a:prstGeom>
        </p:spPr>
      </p:pic>
      <p:pic>
        <p:nvPicPr>
          <p:cNvPr id="33" name="図 32">
            <a:extLst>
              <a:ext uri="{FF2B5EF4-FFF2-40B4-BE49-F238E27FC236}">
                <a16:creationId xmlns:a16="http://schemas.microsoft.com/office/drawing/2014/main" id="{B071DB0D-7C80-F281-440E-D54A8F2A19C0}"/>
              </a:ext>
            </a:extLst>
          </p:cNvPr>
          <p:cNvPicPr>
            <a:picLocks noChangeAspect="1"/>
          </p:cNvPicPr>
          <p:nvPr/>
        </p:nvPicPr>
        <p:blipFill rotWithShape="1">
          <a:blip r:embed="rId15"/>
          <a:srcRect l="13897" t="14040" r="9326" b="16851"/>
          <a:stretch/>
        </p:blipFill>
        <p:spPr>
          <a:xfrm>
            <a:off x="1020216" y="4841916"/>
            <a:ext cx="694003" cy="527412"/>
          </a:xfrm>
          <a:prstGeom prst="rect">
            <a:avLst/>
          </a:prstGeom>
        </p:spPr>
      </p:pic>
      <p:sp>
        <p:nvSpPr>
          <p:cNvPr id="43" name="正方形/長方形 42">
            <a:extLst>
              <a:ext uri="{FF2B5EF4-FFF2-40B4-BE49-F238E27FC236}">
                <a16:creationId xmlns:a16="http://schemas.microsoft.com/office/drawing/2014/main" id="{F16FDFFF-2E4D-D1D4-F9D4-B0A4B29B5A3E}"/>
              </a:ext>
            </a:extLst>
          </p:cNvPr>
          <p:cNvSpPr/>
          <p:nvPr/>
        </p:nvSpPr>
        <p:spPr>
          <a:xfrm>
            <a:off x="1562538" y="3231831"/>
            <a:ext cx="1160915" cy="262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rPr>
              <a:t>(</a:t>
            </a:r>
            <a:r>
              <a:rPr kumimoji="1" lang="ja-JP" altLang="en-US" sz="1200" dirty="0">
                <a:solidFill>
                  <a:schemeClr val="tx1"/>
                </a:solidFill>
              </a:rPr>
              <a:t>小説の続き</a:t>
            </a:r>
            <a:r>
              <a:rPr kumimoji="1" lang="en-US" altLang="ja-JP" sz="1200" dirty="0">
                <a:solidFill>
                  <a:schemeClr val="tx1"/>
                </a:solidFill>
              </a:rPr>
              <a:t>)</a:t>
            </a:r>
            <a:endParaRPr kumimoji="1" lang="ja-JP" altLang="en-US" sz="1200" dirty="0">
              <a:solidFill>
                <a:schemeClr val="tx1"/>
              </a:solidFill>
            </a:endParaRPr>
          </a:p>
        </p:txBody>
      </p:sp>
      <p:sp>
        <p:nvSpPr>
          <p:cNvPr id="44" name="正方形/長方形 43">
            <a:extLst>
              <a:ext uri="{FF2B5EF4-FFF2-40B4-BE49-F238E27FC236}">
                <a16:creationId xmlns:a16="http://schemas.microsoft.com/office/drawing/2014/main" id="{D18F0258-FB55-7590-FA87-66655D82E077}"/>
              </a:ext>
            </a:extLst>
          </p:cNvPr>
          <p:cNvSpPr/>
          <p:nvPr/>
        </p:nvSpPr>
        <p:spPr>
          <a:xfrm>
            <a:off x="3595678" y="3274545"/>
            <a:ext cx="697233" cy="178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rPr>
              <a:t>(</a:t>
            </a:r>
            <a:r>
              <a:rPr kumimoji="1" lang="ja-JP" altLang="en-US" sz="1200" dirty="0">
                <a:solidFill>
                  <a:schemeClr val="tx1"/>
                </a:solidFill>
              </a:rPr>
              <a:t>コード</a:t>
            </a:r>
            <a:r>
              <a:rPr kumimoji="1" lang="en-US" altLang="ja-JP" sz="1200" dirty="0">
                <a:solidFill>
                  <a:schemeClr val="tx1"/>
                </a:solidFill>
              </a:rPr>
              <a:t>)</a:t>
            </a:r>
            <a:endParaRPr kumimoji="1" lang="ja-JP" altLang="en-US" sz="1200" dirty="0">
              <a:solidFill>
                <a:schemeClr val="tx1"/>
              </a:solidFill>
            </a:endParaRPr>
          </a:p>
        </p:txBody>
      </p:sp>
      <p:sp>
        <p:nvSpPr>
          <p:cNvPr id="45" name="矢印: 五方向 44">
            <a:extLst>
              <a:ext uri="{FF2B5EF4-FFF2-40B4-BE49-F238E27FC236}">
                <a16:creationId xmlns:a16="http://schemas.microsoft.com/office/drawing/2014/main" id="{B4D074FD-983F-F172-CC91-5DE71C189448}"/>
              </a:ext>
            </a:extLst>
          </p:cNvPr>
          <p:cNvSpPr/>
          <p:nvPr/>
        </p:nvSpPr>
        <p:spPr>
          <a:xfrm>
            <a:off x="280359" y="1629069"/>
            <a:ext cx="4175825" cy="449735"/>
          </a:xfrm>
          <a:prstGeom prst="homePlat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2020</a:t>
            </a:r>
            <a:r>
              <a:rPr kumimoji="1" lang="ja-JP" altLang="en-US" b="1" dirty="0">
                <a:solidFill>
                  <a:schemeClr val="bg1"/>
                </a:solidFill>
              </a:rPr>
              <a:t>年～</a:t>
            </a:r>
            <a:r>
              <a:rPr kumimoji="1" lang="en-US" altLang="ja-JP" b="1" dirty="0">
                <a:solidFill>
                  <a:schemeClr val="bg1"/>
                </a:solidFill>
              </a:rPr>
              <a:t>2021</a:t>
            </a:r>
            <a:r>
              <a:rPr kumimoji="1" lang="ja-JP" altLang="en-US" b="1" dirty="0">
                <a:solidFill>
                  <a:schemeClr val="bg1"/>
                </a:solidFill>
              </a:rPr>
              <a:t>年</a:t>
            </a:r>
          </a:p>
        </p:txBody>
      </p:sp>
      <p:sp>
        <p:nvSpPr>
          <p:cNvPr id="46" name="矢印: 五方向 45">
            <a:extLst>
              <a:ext uri="{FF2B5EF4-FFF2-40B4-BE49-F238E27FC236}">
                <a16:creationId xmlns:a16="http://schemas.microsoft.com/office/drawing/2014/main" id="{79BC7C99-4E11-2F8B-D017-6971B7F30FAE}"/>
              </a:ext>
            </a:extLst>
          </p:cNvPr>
          <p:cNvSpPr/>
          <p:nvPr/>
        </p:nvSpPr>
        <p:spPr>
          <a:xfrm>
            <a:off x="4629898" y="1629069"/>
            <a:ext cx="4609620" cy="449735"/>
          </a:xfrm>
          <a:prstGeom prst="homePlat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2022</a:t>
            </a:r>
            <a:r>
              <a:rPr kumimoji="1" lang="ja-JP" altLang="en-US" b="1" dirty="0">
                <a:solidFill>
                  <a:schemeClr val="bg1"/>
                </a:solidFill>
              </a:rPr>
              <a:t>年</a:t>
            </a:r>
          </a:p>
        </p:txBody>
      </p:sp>
      <p:sp>
        <p:nvSpPr>
          <p:cNvPr id="47" name="矢印: 五方向 46">
            <a:extLst>
              <a:ext uri="{FF2B5EF4-FFF2-40B4-BE49-F238E27FC236}">
                <a16:creationId xmlns:a16="http://schemas.microsoft.com/office/drawing/2014/main" id="{CCF6BC92-77C3-B321-40AB-768D3B1A6593}"/>
              </a:ext>
            </a:extLst>
          </p:cNvPr>
          <p:cNvSpPr/>
          <p:nvPr/>
        </p:nvSpPr>
        <p:spPr>
          <a:xfrm>
            <a:off x="9410968" y="1629069"/>
            <a:ext cx="2447356" cy="449735"/>
          </a:xfrm>
          <a:prstGeom prst="homePlat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2023</a:t>
            </a:r>
            <a:r>
              <a:rPr kumimoji="1" lang="ja-JP" altLang="en-US" b="1" dirty="0">
                <a:solidFill>
                  <a:schemeClr val="bg1"/>
                </a:solidFill>
              </a:rPr>
              <a:t>年</a:t>
            </a:r>
          </a:p>
        </p:txBody>
      </p:sp>
      <p:pic>
        <p:nvPicPr>
          <p:cNvPr id="48" name="Picture 4" descr="OpenAI - YouTube">
            <a:extLst>
              <a:ext uri="{FF2B5EF4-FFF2-40B4-BE49-F238E27FC236}">
                <a16:creationId xmlns:a16="http://schemas.microsoft.com/office/drawing/2014/main" id="{4507424F-9249-0A12-CD77-C3DE17200D7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422" t="15285" r="13281" b="16837"/>
          <a:stretch/>
        </p:blipFill>
        <p:spPr bwMode="auto">
          <a:xfrm>
            <a:off x="7248386" y="3320208"/>
            <a:ext cx="452974" cy="437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43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生成系</a:t>
            </a:r>
            <a:r>
              <a:rPr lang="en-US" altLang="ja-JP" dirty="0"/>
              <a:t>AI</a:t>
            </a:r>
            <a:r>
              <a:rPr lang="ja-JP" altLang="en-US" dirty="0"/>
              <a:t>の特徴</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7</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287515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生成系</a:t>
            </a:r>
            <a:r>
              <a:rPr lang="en-US" altLang="ja-JP" sz="2800" dirty="0"/>
              <a:t>AI</a:t>
            </a:r>
            <a:r>
              <a:rPr lang="ja-JP" altLang="en-US" sz="2800" dirty="0"/>
              <a:t>サービスは、下記の特徴から世界的に注目されている。</a:t>
            </a:r>
            <a:endParaRPr lang="en-US" altLang="ja-JP" sz="2400" dirty="0"/>
          </a:p>
          <a:p>
            <a:pPr lvl="1">
              <a:defRPr/>
            </a:pPr>
            <a:r>
              <a:rPr lang="ja-JP" altLang="en-US" sz="2400" dirty="0"/>
              <a:t>多様なデータの対応付けが正確になったこと</a:t>
            </a:r>
            <a:endParaRPr lang="en-US" altLang="ja-JP" sz="2400" dirty="0"/>
          </a:p>
          <a:p>
            <a:pPr lvl="2">
              <a:spcBef>
                <a:spcPts val="1200"/>
              </a:spcBef>
              <a:buFont typeface="Wingdings" panose="05000000000000000000" pitchFamily="2" charset="2"/>
              <a:buChar char="Ø"/>
              <a:defRPr/>
            </a:pPr>
            <a:r>
              <a:rPr lang="ja-JP" altLang="en-US" sz="2000" dirty="0"/>
              <a:t>古典的には、自然言語タスクと画像タスクは別のタスクだったが、統合されてきた</a:t>
            </a:r>
            <a:endParaRPr lang="en-US" altLang="ja-JP" sz="2000" dirty="0"/>
          </a:p>
          <a:p>
            <a:pPr lvl="1">
              <a:defRPr/>
            </a:pPr>
            <a:r>
              <a:rPr lang="ja-JP" altLang="en-US" sz="2400" dirty="0"/>
              <a:t>人間が見ても自然なレベルのアウトプットをする</a:t>
            </a:r>
            <a:endParaRPr lang="en-US" altLang="ja-JP" sz="2400" dirty="0"/>
          </a:p>
          <a:p>
            <a:pPr lvl="1">
              <a:defRPr/>
            </a:pPr>
            <a:r>
              <a:rPr lang="ja-JP" altLang="en-US" sz="2400" dirty="0"/>
              <a:t>一般ユーザでも無課金で使用可能なアプリケーションとして展開されている</a:t>
            </a:r>
            <a:endParaRPr lang="en-US" altLang="ja-JP" sz="2400" dirty="0"/>
          </a:p>
          <a:p>
            <a:pPr lvl="1">
              <a:defRPr/>
            </a:pPr>
            <a:r>
              <a:rPr lang="ja-JP" altLang="en-US" sz="2400" dirty="0"/>
              <a:t>多言語対応（別途、翻訳機能が不要）</a:t>
            </a:r>
            <a:endParaRPr lang="en-US" altLang="ja-JP" sz="24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生成系</a:t>
            </a:r>
            <a:r>
              <a:rPr kumimoji="1" lang="en-US" altLang="ja-JP" sz="1600" b="1" dirty="0">
                <a:solidFill>
                  <a:schemeClr val="bg1"/>
                </a:solidFill>
              </a:rPr>
              <a:t>AI</a:t>
            </a:r>
            <a:r>
              <a:rPr kumimoji="1" lang="ja-JP" altLang="en-US" sz="1600" b="1" dirty="0">
                <a:solidFill>
                  <a:schemeClr val="bg1"/>
                </a:solidFill>
              </a:rPr>
              <a:t>サービス</a:t>
            </a:r>
          </a:p>
        </p:txBody>
      </p:sp>
    </p:spTree>
    <p:extLst>
      <p:ext uri="{BB962C8B-B14F-4D97-AF65-F5344CB8AC3E}">
        <p14:creationId xmlns:p14="http://schemas.microsoft.com/office/powerpoint/2010/main" val="2676733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グラフィックス 45" descr="ブラウザー ウィンドウ 単色塗りつぶし">
            <a:extLst>
              <a:ext uri="{FF2B5EF4-FFF2-40B4-BE49-F238E27FC236}">
                <a16:creationId xmlns:a16="http://schemas.microsoft.com/office/drawing/2014/main" id="{66E5C86D-ECF7-6BA8-9F12-6531C13E38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21362" y="3938585"/>
            <a:ext cx="1469331" cy="1469331"/>
          </a:xfrm>
          <a:prstGeom prst="rect">
            <a:avLst/>
          </a:prstGeom>
        </p:spPr>
      </p:pic>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err="1"/>
              <a:t>ChatGPT</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8</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170357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err="1"/>
              <a:t>OpenAI</a:t>
            </a:r>
            <a:r>
              <a:rPr lang="ja-JP" altLang="en-US" sz="2800" dirty="0"/>
              <a:t>がリリースした、自然言語処理に特化した生成系</a:t>
            </a:r>
            <a:r>
              <a:rPr lang="en-US" altLang="ja-JP" sz="2800" dirty="0"/>
              <a:t>AI</a:t>
            </a:r>
            <a:r>
              <a:rPr lang="ja-JP" altLang="en-US" sz="2800" dirty="0"/>
              <a:t>の</a:t>
            </a:r>
            <a:r>
              <a:rPr lang="en-US" altLang="ja-JP" sz="2800" dirty="0"/>
              <a:t>1</a:t>
            </a:r>
            <a:r>
              <a:rPr lang="ja-JP" altLang="en-US" sz="2800" dirty="0"/>
              <a:t>つ。</a:t>
            </a:r>
            <a:endParaRPr lang="en-US" altLang="ja-JP" sz="2800" dirty="0"/>
          </a:p>
          <a:p>
            <a:pPr lvl="1">
              <a:defRPr/>
            </a:pPr>
            <a:r>
              <a:rPr lang="ja-JP" altLang="en-US" sz="2400" dirty="0"/>
              <a:t>インターネット上の大量の文章データを学習しており、自然な文章を柔軟に生成できる</a:t>
            </a:r>
            <a:endParaRPr lang="en-US" altLang="ja-JP" sz="2400" dirty="0"/>
          </a:p>
          <a:p>
            <a:pPr lvl="1">
              <a:defRPr/>
            </a:pPr>
            <a:r>
              <a:rPr lang="ja-JP" altLang="en-US" sz="2400" dirty="0"/>
              <a:t>利用形態は、</a:t>
            </a:r>
            <a:r>
              <a:rPr lang="en-US" altLang="ja-JP" sz="2400" dirty="0"/>
              <a:t>Web</a:t>
            </a:r>
            <a:r>
              <a:rPr lang="ja-JP" altLang="en-US" sz="2400" dirty="0"/>
              <a:t>サービスと</a:t>
            </a:r>
            <a:r>
              <a:rPr lang="en-US" altLang="ja-JP" sz="2400" dirty="0"/>
              <a:t>API</a:t>
            </a:r>
            <a:r>
              <a:rPr lang="ja-JP" altLang="en-US" sz="2400" dirty="0"/>
              <a:t>がある</a:t>
            </a:r>
            <a:endParaRPr lang="en-US" altLang="ja-JP" sz="24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en-US" altLang="ja-JP" sz="1600" b="1" dirty="0" err="1">
                <a:solidFill>
                  <a:schemeClr val="bg1"/>
                </a:solidFill>
              </a:rPr>
              <a:t>ChatGPT</a:t>
            </a:r>
            <a:endParaRPr kumimoji="1" lang="ja-JP" altLang="en-US" sz="1600" b="1" dirty="0">
              <a:solidFill>
                <a:schemeClr val="bg1"/>
              </a:solidFill>
            </a:endParaRPr>
          </a:p>
        </p:txBody>
      </p:sp>
      <p:sp>
        <p:nvSpPr>
          <p:cNvPr id="4" name="テキスト ボックス 3">
            <a:extLst>
              <a:ext uri="{FF2B5EF4-FFF2-40B4-BE49-F238E27FC236}">
                <a16:creationId xmlns:a16="http://schemas.microsoft.com/office/drawing/2014/main" id="{5285265A-2026-ACD0-3237-6F50063AACF9}"/>
              </a:ext>
            </a:extLst>
          </p:cNvPr>
          <p:cNvSpPr txBox="1"/>
          <p:nvPr/>
        </p:nvSpPr>
        <p:spPr>
          <a:xfrm>
            <a:off x="2040002" y="2924705"/>
            <a:ext cx="239488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err="1"/>
              <a:t>ChatGPT</a:t>
            </a:r>
            <a:r>
              <a:rPr kumimoji="1" lang="en-US" altLang="ja-JP" dirty="0"/>
              <a:t> Web</a:t>
            </a:r>
            <a:r>
              <a:rPr kumimoji="1" lang="ja-JP" altLang="en-US" dirty="0"/>
              <a:t>サービス</a:t>
            </a:r>
          </a:p>
        </p:txBody>
      </p:sp>
      <p:sp>
        <p:nvSpPr>
          <p:cNvPr id="7" name="テキスト ボックス 6">
            <a:extLst>
              <a:ext uri="{FF2B5EF4-FFF2-40B4-BE49-F238E27FC236}">
                <a16:creationId xmlns:a16="http://schemas.microsoft.com/office/drawing/2014/main" id="{9FF8DB5D-A3A7-E390-B532-59635A8AE3EA}"/>
              </a:ext>
            </a:extLst>
          </p:cNvPr>
          <p:cNvSpPr txBox="1"/>
          <p:nvPr/>
        </p:nvSpPr>
        <p:spPr>
          <a:xfrm>
            <a:off x="8042977" y="2924705"/>
            <a:ext cx="156555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err="1"/>
              <a:t>ChatGPT</a:t>
            </a:r>
            <a:r>
              <a:rPr kumimoji="1" lang="en-US" altLang="ja-JP" dirty="0"/>
              <a:t> API</a:t>
            </a:r>
            <a:endParaRPr kumimoji="1" lang="ja-JP" altLang="en-US" dirty="0"/>
          </a:p>
        </p:txBody>
      </p:sp>
      <p:pic>
        <p:nvPicPr>
          <p:cNvPr id="11" name="図 10">
            <a:extLst>
              <a:ext uri="{FF2B5EF4-FFF2-40B4-BE49-F238E27FC236}">
                <a16:creationId xmlns:a16="http://schemas.microsoft.com/office/drawing/2014/main" id="{4E96628F-9965-7088-A907-F4A15DC969A2}"/>
              </a:ext>
            </a:extLst>
          </p:cNvPr>
          <p:cNvPicPr>
            <a:picLocks noChangeAspect="1"/>
          </p:cNvPicPr>
          <p:nvPr/>
        </p:nvPicPr>
        <p:blipFill>
          <a:blip r:embed="rId5"/>
          <a:stretch>
            <a:fillRect/>
          </a:stretch>
        </p:blipFill>
        <p:spPr>
          <a:xfrm>
            <a:off x="4317836" y="4505238"/>
            <a:ext cx="457332" cy="457332"/>
          </a:xfrm>
          <a:prstGeom prst="rect">
            <a:avLst/>
          </a:prstGeom>
        </p:spPr>
      </p:pic>
      <p:pic>
        <p:nvPicPr>
          <p:cNvPr id="12" name="図 11">
            <a:extLst>
              <a:ext uri="{FF2B5EF4-FFF2-40B4-BE49-F238E27FC236}">
                <a16:creationId xmlns:a16="http://schemas.microsoft.com/office/drawing/2014/main" id="{92F77C28-08C0-8040-82C5-12012BE36BDA}"/>
              </a:ext>
            </a:extLst>
          </p:cNvPr>
          <p:cNvPicPr>
            <a:picLocks noChangeAspect="1"/>
          </p:cNvPicPr>
          <p:nvPr/>
        </p:nvPicPr>
        <p:blipFill>
          <a:blip r:embed="rId5"/>
          <a:stretch>
            <a:fillRect/>
          </a:stretch>
        </p:blipFill>
        <p:spPr>
          <a:xfrm>
            <a:off x="9919840" y="4387911"/>
            <a:ext cx="733425" cy="733425"/>
          </a:xfrm>
          <a:prstGeom prst="rect">
            <a:avLst/>
          </a:prstGeom>
        </p:spPr>
      </p:pic>
      <p:pic>
        <p:nvPicPr>
          <p:cNvPr id="13" name="グラフィックス 12" descr="ブラウザー ウィンドウ 単色塗りつぶし">
            <a:extLst>
              <a:ext uri="{FF2B5EF4-FFF2-40B4-BE49-F238E27FC236}">
                <a16:creationId xmlns:a16="http://schemas.microsoft.com/office/drawing/2014/main" id="{9D730861-F881-D556-1A5E-FBCB3FC3AE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44915" y="3967509"/>
            <a:ext cx="1469331" cy="1469331"/>
          </a:xfrm>
          <a:prstGeom prst="rect">
            <a:avLst/>
          </a:prstGeom>
        </p:spPr>
      </p:pic>
      <p:sp>
        <p:nvSpPr>
          <p:cNvPr id="15" name="テキスト ボックス 14">
            <a:extLst>
              <a:ext uri="{FF2B5EF4-FFF2-40B4-BE49-F238E27FC236}">
                <a16:creationId xmlns:a16="http://schemas.microsoft.com/office/drawing/2014/main" id="{FADFB636-39A4-8B68-1630-835A79858C8A}"/>
              </a:ext>
            </a:extLst>
          </p:cNvPr>
          <p:cNvSpPr txBox="1"/>
          <p:nvPr/>
        </p:nvSpPr>
        <p:spPr>
          <a:xfrm>
            <a:off x="6293935" y="3650625"/>
            <a:ext cx="203132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自作の</a:t>
            </a:r>
            <a:r>
              <a:rPr kumimoji="1" lang="en-US" altLang="ja-JP" dirty="0"/>
              <a:t>Web</a:t>
            </a:r>
            <a:r>
              <a:rPr kumimoji="1" lang="ja-JP" altLang="en-US" dirty="0"/>
              <a:t>サービス</a:t>
            </a:r>
          </a:p>
        </p:txBody>
      </p:sp>
      <p:pic>
        <p:nvPicPr>
          <p:cNvPr id="17" name="グラフィックス 16" descr="世界 単色塗りつぶし">
            <a:extLst>
              <a:ext uri="{FF2B5EF4-FFF2-40B4-BE49-F238E27FC236}">
                <a16:creationId xmlns:a16="http://schemas.microsoft.com/office/drawing/2014/main" id="{11C6979F-8099-6281-AA50-8269BF8631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28893" y="4378463"/>
            <a:ext cx="743247" cy="743247"/>
          </a:xfrm>
          <a:prstGeom prst="rect">
            <a:avLst/>
          </a:prstGeom>
        </p:spPr>
      </p:pic>
      <p:sp>
        <p:nvSpPr>
          <p:cNvPr id="18" name="テキスト ボックス 17">
            <a:extLst>
              <a:ext uri="{FF2B5EF4-FFF2-40B4-BE49-F238E27FC236}">
                <a16:creationId xmlns:a16="http://schemas.microsoft.com/office/drawing/2014/main" id="{349D9239-7E27-AC47-15C8-B264EE3AD9E3}"/>
              </a:ext>
            </a:extLst>
          </p:cNvPr>
          <p:cNvSpPr txBox="1"/>
          <p:nvPr/>
        </p:nvSpPr>
        <p:spPr>
          <a:xfrm>
            <a:off x="9503773" y="3850826"/>
            <a:ext cx="156555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err="1"/>
              <a:t>ChatGPT</a:t>
            </a:r>
            <a:r>
              <a:rPr kumimoji="1" lang="en-US" altLang="ja-JP" dirty="0"/>
              <a:t> API</a:t>
            </a:r>
            <a:endParaRPr kumimoji="1" lang="ja-JP" altLang="en-US" dirty="0"/>
          </a:p>
        </p:txBody>
      </p:sp>
      <p:cxnSp>
        <p:nvCxnSpPr>
          <p:cNvPr id="20" name="直線矢印コネクタ 19">
            <a:extLst>
              <a:ext uri="{FF2B5EF4-FFF2-40B4-BE49-F238E27FC236}">
                <a16:creationId xmlns:a16="http://schemas.microsoft.com/office/drawing/2014/main" id="{3CFB3CE5-BA7D-E127-BE59-EC8E0A266DA8}"/>
              </a:ext>
            </a:extLst>
          </p:cNvPr>
          <p:cNvCxnSpPr/>
          <p:nvPr/>
        </p:nvCxnSpPr>
        <p:spPr>
          <a:xfrm>
            <a:off x="8052346" y="4656329"/>
            <a:ext cx="1796504" cy="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0F2FDE70-9D07-71EB-2AB9-25B041E45D5D}"/>
              </a:ext>
            </a:extLst>
          </p:cNvPr>
          <p:cNvCxnSpPr>
            <a:cxnSpLocks/>
          </p:cNvCxnSpPr>
          <p:nvPr/>
        </p:nvCxnSpPr>
        <p:spPr>
          <a:xfrm flipH="1">
            <a:off x="8042821" y="4872709"/>
            <a:ext cx="1796504" cy="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76D4AF98-EE45-7C46-5098-1AF5F2B090A1}"/>
              </a:ext>
            </a:extLst>
          </p:cNvPr>
          <p:cNvSpPr txBox="1"/>
          <p:nvPr/>
        </p:nvSpPr>
        <p:spPr>
          <a:xfrm>
            <a:off x="1070416" y="3835291"/>
            <a:ext cx="93807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ユーザー</a:t>
            </a:r>
          </a:p>
        </p:txBody>
      </p:sp>
      <p:sp>
        <p:nvSpPr>
          <p:cNvPr id="26" name="テキスト ボックス 25">
            <a:extLst>
              <a:ext uri="{FF2B5EF4-FFF2-40B4-BE49-F238E27FC236}">
                <a16:creationId xmlns:a16="http://schemas.microsoft.com/office/drawing/2014/main" id="{205E7AE0-E13D-48DA-CA9F-C81966F27CCD}"/>
              </a:ext>
            </a:extLst>
          </p:cNvPr>
          <p:cNvSpPr txBox="1"/>
          <p:nvPr/>
        </p:nvSpPr>
        <p:spPr>
          <a:xfrm>
            <a:off x="3821362" y="3732931"/>
            <a:ext cx="135389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Web</a:t>
            </a:r>
            <a:r>
              <a:rPr kumimoji="1" lang="ja-JP" altLang="en-US" dirty="0"/>
              <a:t>ブラウザ</a:t>
            </a:r>
          </a:p>
        </p:txBody>
      </p:sp>
      <p:sp>
        <p:nvSpPr>
          <p:cNvPr id="27" name="テキスト ボックス 26">
            <a:extLst>
              <a:ext uri="{FF2B5EF4-FFF2-40B4-BE49-F238E27FC236}">
                <a16:creationId xmlns:a16="http://schemas.microsoft.com/office/drawing/2014/main" id="{29A93852-A756-D314-EAD1-D243EDCF35C2}"/>
              </a:ext>
            </a:extLst>
          </p:cNvPr>
          <p:cNvSpPr txBox="1"/>
          <p:nvPr/>
        </p:nvSpPr>
        <p:spPr>
          <a:xfrm>
            <a:off x="8491750" y="4084582"/>
            <a:ext cx="822661"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呼び出し</a:t>
            </a:r>
          </a:p>
        </p:txBody>
      </p:sp>
      <p:sp>
        <p:nvSpPr>
          <p:cNvPr id="28" name="テキスト ボックス 27">
            <a:extLst>
              <a:ext uri="{FF2B5EF4-FFF2-40B4-BE49-F238E27FC236}">
                <a16:creationId xmlns:a16="http://schemas.microsoft.com/office/drawing/2014/main" id="{8802CFA3-9E08-FB48-1617-421D791332F4}"/>
              </a:ext>
            </a:extLst>
          </p:cNvPr>
          <p:cNvSpPr txBox="1"/>
          <p:nvPr/>
        </p:nvSpPr>
        <p:spPr>
          <a:xfrm>
            <a:off x="8427874" y="5087599"/>
            <a:ext cx="93807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処理結果</a:t>
            </a:r>
          </a:p>
        </p:txBody>
      </p:sp>
      <p:pic>
        <p:nvPicPr>
          <p:cNvPr id="30" name="グラフィックス 29" descr="ユーザー 単色塗りつぶし">
            <a:extLst>
              <a:ext uri="{FF2B5EF4-FFF2-40B4-BE49-F238E27FC236}">
                <a16:creationId xmlns:a16="http://schemas.microsoft.com/office/drawing/2014/main" id="{F1C1C8CD-5782-C67D-5762-AEC554188B6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5438" y="4235111"/>
            <a:ext cx="914400" cy="914400"/>
          </a:xfrm>
          <a:prstGeom prst="rect">
            <a:avLst/>
          </a:prstGeom>
        </p:spPr>
      </p:pic>
      <p:cxnSp>
        <p:nvCxnSpPr>
          <p:cNvPr id="31" name="直線矢印コネクタ 30">
            <a:extLst>
              <a:ext uri="{FF2B5EF4-FFF2-40B4-BE49-F238E27FC236}">
                <a16:creationId xmlns:a16="http://schemas.microsoft.com/office/drawing/2014/main" id="{3D3E3245-C5A0-2596-C0E9-531A4AB64E6D}"/>
              </a:ext>
            </a:extLst>
          </p:cNvPr>
          <p:cNvCxnSpPr>
            <a:cxnSpLocks/>
          </p:cNvCxnSpPr>
          <p:nvPr/>
        </p:nvCxnSpPr>
        <p:spPr>
          <a:xfrm>
            <a:off x="2515743" y="4471017"/>
            <a:ext cx="811332" cy="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89EEF13F-2066-6949-750A-A41470041565}"/>
              </a:ext>
            </a:extLst>
          </p:cNvPr>
          <p:cNvCxnSpPr>
            <a:cxnSpLocks/>
          </p:cNvCxnSpPr>
          <p:nvPr/>
        </p:nvCxnSpPr>
        <p:spPr>
          <a:xfrm flipH="1">
            <a:off x="2531302" y="4896947"/>
            <a:ext cx="789351" cy="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4E85FEB1-75C6-B8B9-E63B-0AF1EDA3CAEC}"/>
              </a:ext>
            </a:extLst>
          </p:cNvPr>
          <p:cNvSpPr txBox="1"/>
          <p:nvPr/>
        </p:nvSpPr>
        <p:spPr>
          <a:xfrm>
            <a:off x="3460425" y="5241487"/>
            <a:ext cx="2223686"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a:t>
            </a:r>
            <a:r>
              <a:rPr kumimoji="1" lang="en-US" altLang="ja-JP" sz="1600" dirty="0"/>
              <a:t>Chrome, Edge</a:t>
            </a:r>
            <a:r>
              <a:rPr kumimoji="1" lang="ja-JP" altLang="en-US" sz="1600" dirty="0"/>
              <a:t>など）</a:t>
            </a:r>
          </a:p>
        </p:txBody>
      </p:sp>
      <p:sp>
        <p:nvSpPr>
          <p:cNvPr id="37" name="テキスト ボックス 36">
            <a:extLst>
              <a:ext uri="{FF2B5EF4-FFF2-40B4-BE49-F238E27FC236}">
                <a16:creationId xmlns:a16="http://schemas.microsoft.com/office/drawing/2014/main" id="{11057163-8249-2BEF-6B85-F10A60931990}"/>
              </a:ext>
            </a:extLst>
          </p:cNvPr>
          <p:cNvSpPr txBox="1"/>
          <p:nvPr/>
        </p:nvSpPr>
        <p:spPr>
          <a:xfrm>
            <a:off x="2571610" y="4050734"/>
            <a:ext cx="72327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文入力</a:t>
            </a:r>
          </a:p>
        </p:txBody>
      </p:sp>
      <p:sp>
        <p:nvSpPr>
          <p:cNvPr id="38" name="テキスト ボックス 37">
            <a:extLst>
              <a:ext uri="{FF2B5EF4-FFF2-40B4-BE49-F238E27FC236}">
                <a16:creationId xmlns:a16="http://schemas.microsoft.com/office/drawing/2014/main" id="{85B212C6-8C1D-49E3-54D0-D026A2C51918}"/>
              </a:ext>
            </a:extLst>
          </p:cNvPr>
          <p:cNvSpPr txBox="1"/>
          <p:nvPr/>
        </p:nvSpPr>
        <p:spPr>
          <a:xfrm>
            <a:off x="2284673" y="5051993"/>
            <a:ext cx="129715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処理結果表示</a:t>
            </a:r>
          </a:p>
        </p:txBody>
      </p:sp>
      <p:cxnSp>
        <p:nvCxnSpPr>
          <p:cNvPr id="47" name="直線コネクタ 46">
            <a:extLst>
              <a:ext uri="{FF2B5EF4-FFF2-40B4-BE49-F238E27FC236}">
                <a16:creationId xmlns:a16="http://schemas.microsoft.com/office/drawing/2014/main" id="{AA1C2D3D-4DD2-7A18-CB09-F371078E021A}"/>
              </a:ext>
            </a:extLst>
          </p:cNvPr>
          <p:cNvCxnSpPr>
            <a:cxnSpLocks/>
          </p:cNvCxnSpPr>
          <p:nvPr/>
        </p:nvCxnSpPr>
        <p:spPr>
          <a:xfrm flipH="1">
            <a:off x="718682" y="3328968"/>
            <a:ext cx="503752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07B21A6-EBA5-D95C-98EF-45A152C0C6FE}"/>
              </a:ext>
            </a:extLst>
          </p:cNvPr>
          <p:cNvCxnSpPr>
            <a:cxnSpLocks/>
          </p:cNvCxnSpPr>
          <p:nvPr/>
        </p:nvCxnSpPr>
        <p:spPr>
          <a:xfrm flipH="1">
            <a:off x="6306993" y="3328968"/>
            <a:ext cx="503752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ECABC9C5-DDBD-C3CA-A061-E8595D339944}"/>
              </a:ext>
            </a:extLst>
          </p:cNvPr>
          <p:cNvSpPr txBox="1"/>
          <p:nvPr/>
        </p:nvSpPr>
        <p:spPr>
          <a:xfrm>
            <a:off x="1595008" y="5743790"/>
            <a:ext cx="328487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accent4"/>
                </a:solidFill>
              </a:rPr>
              <a:t>今回はこちらをメインにお話します</a:t>
            </a:r>
          </a:p>
        </p:txBody>
      </p:sp>
      <p:sp>
        <p:nvSpPr>
          <p:cNvPr id="5" name="テキスト ボックス 4">
            <a:extLst>
              <a:ext uri="{FF2B5EF4-FFF2-40B4-BE49-F238E27FC236}">
                <a16:creationId xmlns:a16="http://schemas.microsoft.com/office/drawing/2014/main" id="{E0F64564-7647-EA00-15FF-9DDCA9A45CB0}"/>
              </a:ext>
            </a:extLst>
          </p:cNvPr>
          <p:cNvSpPr txBox="1"/>
          <p:nvPr/>
        </p:nvSpPr>
        <p:spPr>
          <a:xfrm>
            <a:off x="8067375" y="5743790"/>
            <a:ext cx="151676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1">
                    <a:lumMod val="50000"/>
                    <a:lumOff val="50000"/>
                  </a:schemeClr>
                </a:solidFill>
              </a:rPr>
              <a:t>開発では重要</a:t>
            </a:r>
          </a:p>
        </p:txBody>
      </p:sp>
    </p:spTree>
    <p:extLst>
      <p:ext uri="{BB962C8B-B14F-4D97-AF65-F5344CB8AC3E}">
        <p14:creationId xmlns:p14="http://schemas.microsoft.com/office/powerpoint/2010/main" val="2282341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基本動作</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9</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121780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ユーザから指示（</a:t>
            </a:r>
            <a:r>
              <a:rPr lang="en-US" altLang="ja-JP" sz="2800" dirty="0"/>
              <a:t>prompt</a:t>
            </a:r>
            <a:r>
              <a:rPr lang="ja-JP" altLang="en-US" sz="2800" dirty="0"/>
              <a:t>）が与えられると、それに応じた文章を生成する。</a:t>
            </a:r>
            <a:endParaRPr lang="en-US" altLang="ja-JP" sz="2800" dirty="0"/>
          </a:p>
          <a:p>
            <a:pPr>
              <a:defRPr/>
            </a:pPr>
            <a:r>
              <a:rPr lang="ja-JP" altLang="en-US" sz="2800" dirty="0"/>
              <a:t>チャット形式で追加指示ができ、履歴を踏まえて回答する。</a:t>
            </a:r>
            <a:endParaRPr lang="en-US" altLang="ja-JP" sz="2800" dirty="0"/>
          </a:p>
          <a:p>
            <a:pPr lvl="1">
              <a:defRPr/>
            </a:pPr>
            <a:r>
              <a:rPr lang="ja-JP" altLang="en-US" sz="2400" dirty="0"/>
              <a:t>ただし、考慮できる履歴は限界があり、チャットが長期化すると以前の履歴は薄れていく</a:t>
            </a:r>
            <a:endParaRPr lang="en-US" altLang="ja-JP" sz="24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en-US" altLang="ja-JP" sz="1600" b="1" dirty="0" err="1">
                <a:solidFill>
                  <a:schemeClr val="bg1"/>
                </a:solidFill>
              </a:rPr>
              <a:t>ChatGPT</a:t>
            </a:r>
            <a:endParaRPr kumimoji="1" lang="ja-JP" altLang="en-US" sz="1600" b="1" dirty="0">
              <a:solidFill>
                <a:schemeClr val="bg1"/>
              </a:solidFill>
            </a:endParaRPr>
          </a:p>
        </p:txBody>
      </p:sp>
      <p:pic>
        <p:nvPicPr>
          <p:cNvPr id="5" name="図 4">
            <a:extLst>
              <a:ext uri="{FF2B5EF4-FFF2-40B4-BE49-F238E27FC236}">
                <a16:creationId xmlns:a16="http://schemas.microsoft.com/office/drawing/2014/main" id="{160F1205-D8DB-590F-0946-949269BCC7FF}"/>
              </a:ext>
            </a:extLst>
          </p:cNvPr>
          <p:cNvPicPr>
            <a:picLocks noChangeAspect="1"/>
          </p:cNvPicPr>
          <p:nvPr/>
        </p:nvPicPr>
        <p:blipFill>
          <a:blip r:embed="rId3"/>
          <a:stretch>
            <a:fillRect/>
          </a:stretch>
        </p:blipFill>
        <p:spPr>
          <a:xfrm>
            <a:off x="1481494" y="2890167"/>
            <a:ext cx="5953418" cy="693819"/>
          </a:xfrm>
          <a:prstGeom prst="rect">
            <a:avLst/>
          </a:prstGeom>
        </p:spPr>
      </p:pic>
      <p:sp>
        <p:nvSpPr>
          <p:cNvPr id="6" name="テキスト ボックス 5">
            <a:extLst>
              <a:ext uri="{FF2B5EF4-FFF2-40B4-BE49-F238E27FC236}">
                <a16:creationId xmlns:a16="http://schemas.microsoft.com/office/drawing/2014/main" id="{4F89B0CD-B134-183E-3442-05488DA44355}"/>
              </a:ext>
            </a:extLst>
          </p:cNvPr>
          <p:cNvSpPr txBox="1"/>
          <p:nvPr/>
        </p:nvSpPr>
        <p:spPr>
          <a:xfrm>
            <a:off x="571984" y="3016861"/>
            <a:ext cx="954108"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指示：</a:t>
            </a:r>
          </a:p>
        </p:txBody>
      </p:sp>
      <p:sp>
        <p:nvSpPr>
          <p:cNvPr id="7" name="テキスト ボックス 6">
            <a:extLst>
              <a:ext uri="{FF2B5EF4-FFF2-40B4-BE49-F238E27FC236}">
                <a16:creationId xmlns:a16="http://schemas.microsoft.com/office/drawing/2014/main" id="{B957F219-E71E-452D-DEDC-F9AF852F33B9}"/>
              </a:ext>
            </a:extLst>
          </p:cNvPr>
          <p:cNvSpPr txBox="1"/>
          <p:nvPr/>
        </p:nvSpPr>
        <p:spPr>
          <a:xfrm>
            <a:off x="571984" y="3583987"/>
            <a:ext cx="95410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回答：</a:t>
            </a:r>
          </a:p>
        </p:txBody>
      </p:sp>
      <p:pic>
        <p:nvPicPr>
          <p:cNvPr id="10" name="図 9">
            <a:extLst>
              <a:ext uri="{FF2B5EF4-FFF2-40B4-BE49-F238E27FC236}">
                <a16:creationId xmlns:a16="http://schemas.microsoft.com/office/drawing/2014/main" id="{7C8134A5-155F-381D-62F4-1E51F5EC2C4D}"/>
              </a:ext>
            </a:extLst>
          </p:cNvPr>
          <p:cNvPicPr>
            <a:picLocks noChangeAspect="1"/>
          </p:cNvPicPr>
          <p:nvPr/>
        </p:nvPicPr>
        <p:blipFill>
          <a:blip r:embed="rId4"/>
          <a:stretch>
            <a:fillRect/>
          </a:stretch>
        </p:blipFill>
        <p:spPr>
          <a:xfrm>
            <a:off x="1481494" y="3478362"/>
            <a:ext cx="5674809" cy="737652"/>
          </a:xfrm>
          <a:prstGeom prst="rect">
            <a:avLst/>
          </a:prstGeom>
        </p:spPr>
      </p:pic>
      <p:sp>
        <p:nvSpPr>
          <p:cNvPr id="11" name="テキスト ボックス 10">
            <a:extLst>
              <a:ext uri="{FF2B5EF4-FFF2-40B4-BE49-F238E27FC236}">
                <a16:creationId xmlns:a16="http://schemas.microsoft.com/office/drawing/2014/main" id="{68486B7E-EAB4-B1CF-2B23-562C0F2670CC}"/>
              </a:ext>
            </a:extLst>
          </p:cNvPr>
          <p:cNvSpPr txBox="1"/>
          <p:nvPr/>
        </p:nvSpPr>
        <p:spPr>
          <a:xfrm>
            <a:off x="571984" y="4541577"/>
            <a:ext cx="954108"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指示：</a:t>
            </a:r>
          </a:p>
        </p:txBody>
      </p:sp>
      <p:pic>
        <p:nvPicPr>
          <p:cNvPr id="13" name="図 12">
            <a:extLst>
              <a:ext uri="{FF2B5EF4-FFF2-40B4-BE49-F238E27FC236}">
                <a16:creationId xmlns:a16="http://schemas.microsoft.com/office/drawing/2014/main" id="{87D068E0-B228-25C1-EE94-EC15B7FBD3CA}"/>
              </a:ext>
            </a:extLst>
          </p:cNvPr>
          <p:cNvPicPr>
            <a:picLocks noChangeAspect="1"/>
          </p:cNvPicPr>
          <p:nvPr/>
        </p:nvPicPr>
        <p:blipFill>
          <a:blip r:embed="rId5"/>
          <a:stretch>
            <a:fillRect/>
          </a:stretch>
        </p:blipFill>
        <p:spPr>
          <a:xfrm>
            <a:off x="1481494" y="4461389"/>
            <a:ext cx="5484309" cy="568795"/>
          </a:xfrm>
          <a:prstGeom prst="rect">
            <a:avLst/>
          </a:prstGeom>
        </p:spPr>
      </p:pic>
      <p:sp>
        <p:nvSpPr>
          <p:cNvPr id="17" name="テキスト ボックス 16">
            <a:extLst>
              <a:ext uri="{FF2B5EF4-FFF2-40B4-BE49-F238E27FC236}">
                <a16:creationId xmlns:a16="http://schemas.microsoft.com/office/drawing/2014/main" id="{410D59C3-A401-C928-C06A-E9AA99120D5A}"/>
              </a:ext>
            </a:extLst>
          </p:cNvPr>
          <p:cNvSpPr txBox="1"/>
          <p:nvPr/>
        </p:nvSpPr>
        <p:spPr>
          <a:xfrm>
            <a:off x="587512" y="5079413"/>
            <a:ext cx="95410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回答：</a:t>
            </a:r>
          </a:p>
        </p:txBody>
      </p:sp>
      <p:pic>
        <p:nvPicPr>
          <p:cNvPr id="19" name="図 18">
            <a:extLst>
              <a:ext uri="{FF2B5EF4-FFF2-40B4-BE49-F238E27FC236}">
                <a16:creationId xmlns:a16="http://schemas.microsoft.com/office/drawing/2014/main" id="{FB784E90-B8FD-243C-60EC-EEB1F0B35C7F}"/>
              </a:ext>
            </a:extLst>
          </p:cNvPr>
          <p:cNvPicPr>
            <a:picLocks noChangeAspect="1"/>
          </p:cNvPicPr>
          <p:nvPr/>
        </p:nvPicPr>
        <p:blipFill>
          <a:blip r:embed="rId6"/>
          <a:stretch>
            <a:fillRect/>
          </a:stretch>
        </p:blipFill>
        <p:spPr>
          <a:xfrm>
            <a:off x="1481494" y="5008526"/>
            <a:ext cx="5379808" cy="535920"/>
          </a:xfrm>
          <a:prstGeom prst="rect">
            <a:avLst/>
          </a:prstGeom>
        </p:spPr>
      </p:pic>
      <p:sp>
        <p:nvSpPr>
          <p:cNvPr id="20" name="正方形/長方形 19">
            <a:extLst>
              <a:ext uri="{FF2B5EF4-FFF2-40B4-BE49-F238E27FC236}">
                <a16:creationId xmlns:a16="http://schemas.microsoft.com/office/drawing/2014/main" id="{494B8790-A405-14CB-8B97-EDB74EC0C78D}"/>
              </a:ext>
            </a:extLst>
          </p:cNvPr>
          <p:cNvSpPr/>
          <p:nvPr/>
        </p:nvSpPr>
        <p:spPr>
          <a:xfrm>
            <a:off x="2830606" y="4541576"/>
            <a:ext cx="323849" cy="32741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正方形/長方形 20">
            <a:extLst>
              <a:ext uri="{FF2B5EF4-FFF2-40B4-BE49-F238E27FC236}">
                <a16:creationId xmlns:a16="http://schemas.microsoft.com/office/drawing/2014/main" id="{A82642C6-45DC-F8B4-B3F5-302838BC4BDC}"/>
              </a:ext>
            </a:extLst>
          </p:cNvPr>
          <p:cNvSpPr/>
          <p:nvPr/>
        </p:nvSpPr>
        <p:spPr>
          <a:xfrm>
            <a:off x="3535143" y="5104485"/>
            <a:ext cx="391857" cy="32741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 name="テキスト ボックス 3">
            <a:extLst>
              <a:ext uri="{FF2B5EF4-FFF2-40B4-BE49-F238E27FC236}">
                <a16:creationId xmlns:a16="http://schemas.microsoft.com/office/drawing/2014/main" id="{820AB629-1894-6AFC-9FB6-0A282DBB4E0A}"/>
              </a:ext>
            </a:extLst>
          </p:cNvPr>
          <p:cNvSpPr txBox="1"/>
          <p:nvPr/>
        </p:nvSpPr>
        <p:spPr>
          <a:xfrm>
            <a:off x="0" y="5885849"/>
            <a:ext cx="280621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err="1"/>
              <a:t>ChatGPT</a:t>
            </a:r>
            <a:r>
              <a:rPr kumimoji="1" lang="en-US" altLang="ja-JP" dirty="0"/>
              <a:t> V3.5</a:t>
            </a:r>
            <a:r>
              <a:rPr kumimoji="1" lang="ja-JP" altLang="en-US" dirty="0"/>
              <a:t>を使用）</a:t>
            </a:r>
          </a:p>
        </p:txBody>
      </p:sp>
    </p:spTree>
    <p:extLst>
      <p:ext uri="{BB962C8B-B14F-4D97-AF65-F5344CB8AC3E}">
        <p14:creationId xmlns:p14="http://schemas.microsoft.com/office/powerpoint/2010/main" val="3477112230"/>
      </p:ext>
    </p:extLst>
  </p:cSld>
  <p:clrMapOvr>
    <a:masterClrMapping/>
  </p:clrMapOvr>
</p:sld>
</file>

<file path=ppt/theme/theme1.xml><?xml version="1.0" encoding="utf-8"?>
<a:theme xmlns:a="http://schemas.openxmlformats.org/drawingml/2006/main" name="Yokogawa_Template_Standard">
  <a:themeElements>
    <a:clrScheme name="yokogawa theme 2021">
      <a:dk1>
        <a:sysClr val="windowText" lastClr="000000"/>
      </a:dk1>
      <a:lt1>
        <a:sysClr val="window" lastClr="FFFFFF"/>
      </a:lt1>
      <a:dk2>
        <a:srgbClr val="85699F"/>
      </a:dk2>
      <a:lt2>
        <a:srgbClr val="95A0A4"/>
      </a:lt2>
      <a:accent1>
        <a:srgbClr val="00316C"/>
      </a:accent1>
      <a:accent2>
        <a:srgbClr val="FDD000"/>
      </a:accent2>
      <a:accent3>
        <a:srgbClr val="76B059"/>
      </a:accent3>
      <a:accent4>
        <a:srgbClr val="C74643"/>
      </a:accent4>
      <a:accent5>
        <a:srgbClr val="3DAAB1"/>
      </a:accent5>
      <a:accent6>
        <a:srgbClr val="004F9B"/>
      </a:accent6>
      <a:hlink>
        <a:srgbClr val="EB8E42"/>
      </a:hlink>
      <a:folHlink>
        <a:srgbClr val="7F623A"/>
      </a:folHlink>
    </a:clrScheme>
    <a:fontScheme name="YOKOGAWA　2021">
      <a:majorFont>
        <a:latin typeface="Arial"/>
        <a:ea typeface="Meiryo UI"/>
        <a:cs typeface=""/>
      </a:majorFont>
      <a:minorFont>
        <a:latin typeface="Arial"/>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spPr>
      <a:bodyPr rtlCol="0" anchor="ctr"/>
      <a:lstStyle>
        <a:defPPr algn="ctr">
          <a:defRPr kumimoji="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1" id="{46224419-62D7-494C-A691-2866BDC51D17}" vid="{26AD0C44-5DF5-4F99-8FCF-3CB1A60450C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Yokogawa_Standard_PPTtemplate_2021N</Template>
  <TotalTime>7170</TotalTime>
  <Words>7181</Words>
  <Application>Microsoft Office PowerPoint</Application>
  <PresentationFormat>ワイド画面</PresentationFormat>
  <Paragraphs>721</Paragraphs>
  <Slides>39</Slides>
  <Notes>24</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39</vt:i4>
      </vt:variant>
    </vt:vector>
  </HeadingPairs>
  <TitlesOfParts>
    <vt:vector size="50" baseType="lpstr">
      <vt:lpstr>-apple-system</vt:lpstr>
      <vt:lpstr>Hiragino Kaku Gothic Pro</vt:lpstr>
      <vt:lpstr>inherit</vt:lpstr>
      <vt:lpstr>Meiryo UI</vt:lpstr>
      <vt:lpstr>Söhne</vt:lpstr>
      <vt:lpstr>Söhne Mono</vt:lpstr>
      <vt:lpstr>游ゴシック</vt:lpstr>
      <vt:lpstr>Arial</vt:lpstr>
      <vt:lpstr>Cambria Math</vt:lpstr>
      <vt:lpstr>Wingdings</vt:lpstr>
      <vt:lpstr>Yokogawa_Template_Standard</vt:lpstr>
      <vt:lpstr>ChatGPT 概要</vt:lpstr>
      <vt:lpstr>本日の聴講者層</vt:lpstr>
      <vt:lpstr>本日のセミナー構成</vt:lpstr>
      <vt:lpstr>アジェンダ</vt:lpstr>
      <vt:lpstr>生成系AI</vt:lpstr>
      <vt:lpstr>生成系AIサービスの台頭</vt:lpstr>
      <vt:lpstr>生成系AIの特徴</vt:lpstr>
      <vt:lpstr>ChatGPT</vt:lpstr>
      <vt:lpstr>基本動作</vt:lpstr>
      <vt:lpstr>できること</vt:lpstr>
      <vt:lpstr>タスク例</vt:lpstr>
      <vt:lpstr>利用形態</vt:lpstr>
      <vt:lpstr>GPTのバージョン</vt:lpstr>
      <vt:lpstr>生成系AIの指示の影響</vt:lpstr>
      <vt:lpstr>Promptのテクニック例：改善前</vt:lpstr>
      <vt:lpstr>Promptのテクニック例：改善例</vt:lpstr>
      <vt:lpstr>ChatGPT（生成系AI）の注意しておくべき知識</vt:lpstr>
      <vt:lpstr>今後予想される動向</vt:lpstr>
      <vt:lpstr>生成系AIサービスの利用規制</vt:lpstr>
      <vt:lpstr>横河社内の生成系AIサービスの注意喚起</vt:lpstr>
      <vt:lpstr>生成系AIの利用ガイドライン（日本ディープラーニング協会；JDLA）</vt:lpstr>
      <vt:lpstr>さらなる民主化</vt:lpstr>
      <vt:lpstr>まとめ</vt:lpstr>
      <vt:lpstr>PowerPoint プレゼンテーション</vt:lpstr>
      <vt:lpstr>まとめ</vt:lpstr>
      <vt:lpstr>深層学習の躍進①　人間と同等の識別性能</vt:lpstr>
      <vt:lpstr>深層学習の躍進②　生成・変換の発展</vt:lpstr>
      <vt:lpstr>深層学習の躍進③　行動・意思決定への活用拡大</vt:lpstr>
      <vt:lpstr>社員の利用ケース</vt:lpstr>
      <vt:lpstr>ChatGPTの特徴</vt:lpstr>
      <vt:lpstr>１．プログラムチックなプロンプト</vt:lpstr>
      <vt:lpstr>１．プログラムチックなプロンプト</vt:lpstr>
      <vt:lpstr>２．言葉遊び</vt:lpstr>
      <vt:lpstr>２．言葉遊び</vt:lpstr>
      <vt:lpstr>３．会話一連の文脈から指摘（結城先生の使用例）</vt:lpstr>
      <vt:lpstr>人間対応の変化</vt:lpstr>
      <vt:lpstr>全部は対応できない</vt:lpstr>
      <vt:lpstr>今後の展望を聞いた１</vt:lpstr>
      <vt:lpstr>今後の展望を聞いた２</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Kumagai, Wataru (Wataru.Kumagai@jp.yokogawa.com)</dc:creator>
  <cp:lastModifiedBy>Kumagai, Wataru (Wataru.Kumagai@yokogawa.com)</cp:lastModifiedBy>
  <cp:revision>1215</cp:revision>
  <dcterms:created xsi:type="dcterms:W3CDTF">2022-01-26T00:23:42Z</dcterms:created>
  <dcterms:modified xsi:type="dcterms:W3CDTF">2023-05-23T11:54:59Z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9b5a962-1a7a-4bf8-819d-07a170110954_Enabled">
    <vt:lpwstr>true</vt:lpwstr>
  </property>
  <property fmtid="{D5CDD505-2E9C-101B-9397-08002B2CF9AE}" pid="3" name="MSIP_Label_69b5a962-1a7a-4bf8-819d-07a170110954_SetDate">
    <vt:lpwstr>2022-10-06T04:21:01Z</vt:lpwstr>
  </property>
  <property fmtid="{D5CDD505-2E9C-101B-9397-08002B2CF9AE}" pid="4" name="MSIP_Label_69b5a962-1a7a-4bf8-819d-07a170110954_Method">
    <vt:lpwstr>Standard</vt:lpwstr>
  </property>
  <property fmtid="{D5CDD505-2E9C-101B-9397-08002B2CF9AE}" pid="5" name="MSIP_Label_69b5a962-1a7a-4bf8-819d-07a170110954_Name">
    <vt:lpwstr>InternalUse</vt:lpwstr>
  </property>
  <property fmtid="{D5CDD505-2E9C-101B-9397-08002B2CF9AE}" pid="6" name="MSIP_Label_69b5a962-1a7a-4bf8-819d-07a170110954_SiteId">
    <vt:lpwstr>0da2a83b-13d9-4a35-965f-ec53a220ed9d</vt:lpwstr>
  </property>
  <property fmtid="{D5CDD505-2E9C-101B-9397-08002B2CF9AE}" pid="7" name="MSIP_Label_69b5a962-1a7a-4bf8-819d-07a170110954_ActionId">
    <vt:lpwstr>ebd0d739-9851-4406-bae2-76da78976127</vt:lpwstr>
  </property>
  <property fmtid="{D5CDD505-2E9C-101B-9397-08002B2CF9AE}" pid="8" name="MSIP_Label_69b5a962-1a7a-4bf8-819d-07a170110954_ContentBits">
    <vt:lpwstr>0</vt:lpwstr>
  </property>
</Properties>
</file>